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57" r:id="rId2"/>
  </p:sldMasterIdLst>
  <p:notesMasterIdLst>
    <p:notesMasterId r:id="rId67"/>
  </p:notesMasterIdLst>
  <p:sldIdLst>
    <p:sldId id="298" r:id="rId3"/>
    <p:sldId id="401" r:id="rId4"/>
    <p:sldId id="456" r:id="rId5"/>
    <p:sldId id="402" r:id="rId6"/>
    <p:sldId id="403" r:id="rId7"/>
    <p:sldId id="404" r:id="rId8"/>
    <p:sldId id="405" r:id="rId9"/>
    <p:sldId id="406" r:id="rId10"/>
    <p:sldId id="407" r:id="rId11"/>
    <p:sldId id="408" r:id="rId12"/>
    <p:sldId id="510" r:id="rId13"/>
    <p:sldId id="409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2" r:id="rId24"/>
    <p:sldId id="423" r:id="rId25"/>
    <p:sldId id="457" r:id="rId26"/>
    <p:sldId id="424" r:id="rId27"/>
    <p:sldId id="425" r:id="rId28"/>
    <p:sldId id="426" r:id="rId29"/>
    <p:sldId id="428" r:id="rId30"/>
    <p:sldId id="429" r:id="rId31"/>
    <p:sldId id="430" r:id="rId32"/>
    <p:sldId id="431" r:id="rId33"/>
    <p:sldId id="458" r:id="rId34"/>
    <p:sldId id="435" r:id="rId35"/>
    <p:sldId id="461" r:id="rId36"/>
    <p:sldId id="462" r:id="rId37"/>
    <p:sldId id="463" r:id="rId38"/>
    <p:sldId id="464" r:id="rId39"/>
    <p:sldId id="465" r:id="rId40"/>
    <p:sldId id="466" r:id="rId41"/>
    <p:sldId id="467" r:id="rId42"/>
    <p:sldId id="469" r:id="rId43"/>
    <p:sldId id="511" r:id="rId44"/>
    <p:sldId id="470" r:id="rId45"/>
    <p:sldId id="471" r:id="rId46"/>
    <p:sldId id="472" r:id="rId47"/>
    <p:sldId id="473" r:id="rId48"/>
    <p:sldId id="474" r:id="rId49"/>
    <p:sldId id="475" r:id="rId50"/>
    <p:sldId id="487" r:id="rId51"/>
    <p:sldId id="488" r:id="rId52"/>
    <p:sldId id="513" r:id="rId53"/>
    <p:sldId id="509" r:id="rId54"/>
    <p:sldId id="483" r:id="rId55"/>
    <p:sldId id="512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498" r:id="rId64"/>
    <p:sldId id="499" r:id="rId65"/>
    <p:sldId id="505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ire Max" initials="CEM" lastIdx="2" clrIdx="0"/>
  <p:cmAuthor id="1" name="Claire Max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2036A"/>
    <a:srgbClr val="050688"/>
    <a:srgbClr val="0707A6"/>
    <a:srgbClr val="A21520"/>
    <a:srgbClr val="76FFB6"/>
    <a:srgbClr val="31FF21"/>
    <a:srgbClr val="F137FF"/>
    <a:srgbClr val="ECF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5" autoAdjust="0"/>
    <p:restoredTop sz="95463" autoAdjust="0"/>
  </p:normalViewPr>
  <p:slideViewPr>
    <p:cSldViewPr snapToGrid="0">
      <p:cViewPr varScale="1">
        <p:scale>
          <a:sx n="148" d="100"/>
          <a:sy n="148" d="100"/>
        </p:scale>
        <p:origin x="200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6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2-10T23:09:37.691" idx="1">
    <p:pos x="11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0C6B2D-014D-974E-A032-7631EBCB4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6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AC5051D-730F-4A43-A720-7B8BA1F6AB0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CAAD468-ED43-5C4D-99DE-1AD290B6FA2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122488" y="6172200"/>
            <a:ext cx="6259513" cy="4572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b="1">
                <a:solidFill>
                  <a:srgbClr val="FFCC99"/>
                </a:solidFill>
                <a:latin typeface="Arial" charset="0"/>
              </a:rPr>
              <a:t>Answer: 10</a:t>
            </a:r>
            <a:r>
              <a:rPr lang="en-US" sz="2400" b="1" baseline="30000">
                <a:solidFill>
                  <a:srgbClr val="FFCC99"/>
                </a:solidFill>
                <a:latin typeface="Arial" charset="0"/>
              </a:rPr>
              <a:t>-5</a:t>
            </a:r>
            <a:r>
              <a:rPr lang="en-US" sz="2400" b="1">
                <a:solidFill>
                  <a:srgbClr val="FFCC99"/>
                </a:solidFill>
                <a:latin typeface="Arial" charset="0"/>
              </a:rPr>
              <a:t>  stars per square arc sec (!!!)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2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110ACB5-4F2A-BD42-A9DC-E2778FC4119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5775DEE-AC89-A244-A7BD-2FD9321C4FF9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5ED5CD4-017D-FE48-8F72-1734BB126279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6280DCD-4A2E-5E46-AC00-B7017ABE3E81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3644BD2-96D8-1040-A77C-3B623BD57E3F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9E3C667-307D-6C4F-AC8D-1D01EB536DC7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5DA0CC7-2B28-1A4B-B879-7D9526F1F4CD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E0EE308-B0A8-704B-BB06-80E98138E9D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98A3A4A-5B7B-B84E-931D-1B44B8F5E8E8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03123E8-F64E-4243-A04A-2790967045A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8421083-68C3-FE46-8BB5-B2DF7CD55E6C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3CF14FC-22EB-D846-8F10-D65E18108DF5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ABA574B-DE6F-444A-B5AB-9BF6A561CCEC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6138483-50A0-E94A-9498-D5928A390E5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DBF3072-EDB4-F546-B367-DBB8191A8FD4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3CD21ED-D391-2547-B7AC-A52904FD545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08C52DA-89A6-094F-B0E1-609E497418C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4F76470-19B1-B24E-A966-2096929931A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FACF445-3FCA-934E-8AC5-2997ECA99FA8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BFCFF9F-4371-4C49-BE92-0C18BAFDC69C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9AB9B44-151D-3146-BE76-2D1E84E967F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67084E1-457F-5D4C-8712-B47D8330036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1876FAD-37D2-9E4B-94A3-0DA61A143846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B494A8B-2990-2A42-BFFD-A8552D13178E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A24FFF7-CB4C-0545-B50B-F1CC780FF03E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4944DFD-5B87-2246-9162-EFAC5A700669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2D824A2-8D0E-1249-BF25-8F47FEA6E228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18A9CA2-62D2-DA48-A4A1-4284A2D6B20D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8CFACDA-0A41-A140-8A6E-7262D838DF35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AE43F53-5488-4A4B-B151-8ADFC8E06877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19C0653-6082-0F42-9305-7B0687780E04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883DF87-87EE-EB44-BACD-F712E14E1E20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B281870-B417-934E-A59B-9BF3F47B3519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A24FFF7-CB4C-0545-B50B-F1CC780FF03E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833148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304A1C3-80B5-FD4E-BD8C-A990B5C3388C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4FA7F51-D946-FC43-AD3F-B53397792768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D8F2408-082F-9E4D-B775-559886ED6CFD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B6905A9-B9D1-1044-A84B-7EC492EF12E2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975266A-B33B-664B-9784-014915926CB7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319573E-2F73-0C43-B7CD-30FC7BDDEA76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1D6BD72-6D0E-784E-ABD5-46FA72BA1DA1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2C27971-901A-794D-9FEE-DDB33B912702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DB935AD-38F5-944D-A33C-3471F2A471A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2203957-A31E-6A46-8699-8AB39BCC336E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622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A24FFF7-CB4C-0545-B50B-F1CC780FF03E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349420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E53AEAF-7127-444C-B4DA-6B8D7598FEE1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06FC4F5-74C5-6A4D-BCA8-A2444FB6B4CF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12918AB-6880-6C4C-B8DA-C15BD5A5C659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A7BABBB-B4F8-2C47-BBF4-38259B044F76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72BD770-577B-6D44-B867-FC33FD388A87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541AA1A-2573-3346-BDD6-557323C2C7AC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AA0CCEE-EB78-EF4B-A8A5-4B328DEE967C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2442F36-6431-7943-B0D6-CBB81594F25D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055B55A-E03B-4C40-929E-CE78294CC93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DA82351-1A9D-D248-ADE8-20C00172F195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5347097-A610-7F49-89D3-1816F7FDD832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2681134-AAE6-4447-9845-F157BD1F649B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C98E7FB-46CC-1C41-93D5-E3D3B7E52734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CAAD468-ED43-5C4D-99DE-1AD290B6FA21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122488" y="6172200"/>
            <a:ext cx="6259513" cy="4572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b="1">
                <a:solidFill>
                  <a:srgbClr val="FFCC99"/>
                </a:solidFill>
                <a:latin typeface="Arial" charset="0"/>
              </a:rPr>
              <a:t>Answer: 10</a:t>
            </a:r>
            <a:r>
              <a:rPr lang="en-US" sz="2400" b="1" baseline="30000">
                <a:solidFill>
                  <a:srgbClr val="FFCC99"/>
                </a:solidFill>
                <a:latin typeface="Arial" charset="0"/>
              </a:rPr>
              <a:t>-5</a:t>
            </a:r>
            <a:r>
              <a:rPr lang="en-US" sz="2400" b="1">
                <a:solidFill>
                  <a:srgbClr val="FFCC99"/>
                </a:solidFill>
                <a:latin typeface="Arial" charset="0"/>
              </a:rPr>
              <a:t>  stars per square arc sec (!!!)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tx2"/>
                </a:solidFill>
              </a:rPr>
              <a:t>Page </a:t>
            </a:r>
            <a:fld id="{C4326D66-58B9-0B48-93EB-CD816B886D57}" type="slidenum">
              <a:rPr lang="en-US" sz="100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00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2825750"/>
            <a:ext cx="1592263" cy="12049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3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0828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6996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3766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97301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8384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04800" y="4114800"/>
            <a:ext cx="8534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1887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tx2"/>
                </a:solidFill>
              </a:rPr>
              <a:t>Page </a:t>
            </a:r>
            <a:fld id="{A9FD3CBB-F3B3-6A44-9665-DF726622BCBA}" type="slidenum">
              <a:rPr lang="en-US" sz="100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00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2825750"/>
            <a:ext cx="1592263" cy="12049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6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367412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91617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9283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00509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242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81201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5413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87212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4754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8253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14832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6571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27160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99644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04800" y="4114800"/>
            <a:ext cx="8534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9853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195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1656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1716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95707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9413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0679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91804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596" name="Line 4"/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597650" y="6432550"/>
            <a:ext cx="237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  <a:latin typeface="Arial" charset="0"/>
              </a:rPr>
              <a:t>Page </a:t>
            </a:r>
            <a:fld id="{E41E7CAB-185C-2841-A7FD-3690B5FD14C4}" type="slidenum">
              <a:rPr lang="en-US" sz="2000" b="1">
                <a:solidFill>
                  <a:schemeClr val="tx2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800" b="1">
                <a:solidFill>
                  <a:schemeClr val="tx2"/>
                </a:solidFill>
              </a:rPr>
              <a:t>  </a:t>
            </a:r>
            <a:r>
              <a:rPr lang="en-US" sz="10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38598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11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sz="2400" b="1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597650" y="6432550"/>
            <a:ext cx="237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  <a:latin typeface="Arial" charset="0"/>
              </a:rPr>
              <a:t>Page </a:t>
            </a:r>
            <a:fld id="{6ED31133-DAFD-4D47-8C36-6D1C42509F70}" type="slidenum">
              <a:rPr lang="en-US" sz="2000" b="1">
                <a:solidFill>
                  <a:schemeClr val="tx2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800" b="1">
                <a:solidFill>
                  <a:schemeClr val="tx2"/>
                </a:solidFill>
              </a:rPr>
              <a:t>  </a:t>
            </a:r>
            <a:r>
              <a:rPr lang="en-US" sz="10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67270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12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sz="2400" b="1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4338510" TargetMode="External"/><Relationship Id="rId2" Type="http://schemas.openxmlformats.org/officeDocument/2006/relationships/hyperlink" Target="http://vimeo.com/24338510" TargetMode="Externa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png"/><Relationship Id="rId11" Type="http://schemas.openxmlformats.org/officeDocument/2006/relationships/image" Target="../media/image30.emf"/><Relationship Id="rId5" Type="http://schemas.openxmlformats.org/officeDocument/2006/relationships/image" Target="../media/image28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3.png"/><Relationship Id="rId1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6088" y="0"/>
            <a:ext cx="8280400" cy="258286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65000"/>
              </a:spcBef>
              <a:defRPr/>
            </a:pPr>
            <a:r>
              <a:rPr lang="en-US" dirty="0">
                <a:latin typeface="Trebuchet MS" charset="0"/>
              </a:rPr>
              <a:t>Lectures 9</a:t>
            </a:r>
            <a:br>
              <a:rPr lang="en-US" dirty="0">
                <a:latin typeface="Trebuchet MS" charset="0"/>
              </a:rPr>
            </a:br>
            <a:r>
              <a:rPr lang="en-US" dirty="0">
                <a:latin typeface="Trebuchet MS" charset="0"/>
              </a:rPr>
              <a:t>Laser Guide Stars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9488" y="4648200"/>
            <a:ext cx="6945312" cy="1762125"/>
          </a:xfrm>
        </p:spPr>
        <p:txBody>
          <a:bodyPr/>
          <a:lstStyle/>
          <a:p>
            <a:r>
              <a:rPr lang="en-US" sz="2400" dirty="0">
                <a:latin typeface="Trebuchet MS" charset="0"/>
              </a:rPr>
              <a:t>Claire Max</a:t>
            </a:r>
          </a:p>
          <a:p>
            <a:r>
              <a:rPr lang="en-US" sz="2400" dirty="0" err="1">
                <a:latin typeface="Trebuchet MS" charset="0"/>
              </a:rPr>
              <a:t>Astro</a:t>
            </a:r>
            <a:r>
              <a:rPr lang="en-US" sz="2400" dirty="0">
                <a:latin typeface="Trebuchet MS" charset="0"/>
              </a:rPr>
              <a:t> 289, UC Santa Cruz</a:t>
            </a:r>
          </a:p>
          <a:p>
            <a:r>
              <a:rPr lang="en-US" sz="2400" dirty="0">
                <a:latin typeface="Trebuchet MS" charset="0"/>
              </a:rPr>
              <a:t>February 6, 2020</a:t>
            </a:r>
          </a:p>
          <a:p>
            <a:endParaRPr lang="en-US" sz="2400" dirty="0"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How many bright stars are there?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75688" cy="4306888"/>
          </a:xfrm>
        </p:spPr>
        <p:txBody>
          <a:bodyPr/>
          <a:lstStyle/>
          <a:p>
            <a:pPr>
              <a:spcBef>
                <a:spcPct val="90000"/>
              </a:spcBef>
              <a:defRPr/>
            </a:pPr>
            <a:r>
              <a:rPr lang="en-US" dirty="0">
                <a:latin typeface="Trebuchet MS" charset="0"/>
              </a:rPr>
              <a:t>There are about 6 million stars in the whole sky brighter than 13th magnitude</a:t>
            </a:r>
          </a:p>
          <a:p>
            <a:pPr>
              <a:spcBef>
                <a:spcPct val="90000"/>
              </a:spcBef>
              <a:defRPr/>
            </a:pPr>
            <a:r>
              <a:rPr lang="en-US" dirty="0">
                <a:latin typeface="Trebuchet MS" charset="0"/>
              </a:rPr>
              <a:t>Area of sky = 4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 r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=  4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 (360 / 2</a:t>
            </a:r>
            <a:r>
              <a:rPr lang="en-US" dirty="0">
                <a:latin typeface="Symbol" charset="0"/>
              </a:rPr>
              <a:t>π)</a:t>
            </a:r>
            <a:r>
              <a:rPr lang="en-US" baseline="30000" dirty="0">
                <a:latin typeface="Symbol" charset="0"/>
              </a:rPr>
              <a:t>2</a:t>
            </a:r>
            <a:endParaRPr lang="en-US" dirty="0">
              <a:latin typeface="Trebuchet MS" charset="0"/>
            </a:endParaRPr>
          </a:p>
          <a:p>
            <a:pPr>
              <a:spcBef>
                <a:spcPct val="90000"/>
              </a:spcBef>
              <a:buFontTx/>
              <a:buNone/>
              <a:defRPr/>
            </a:pPr>
            <a:r>
              <a:rPr lang="en-US" dirty="0">
                <a:latin typeface="Trebuchet MS" charset="0"/>
              </a:rPr>
              <a:t>	sky contains (360 </a:t>
            </a:r>
            <a:r>
              <a:rPr lang="en-US" dirty="0" err="1">
                <a:latin typeface="Trebuchet MS" charset="0"/>
              </a:rPr>
              <a:t>deg</a:t>
            </a:r>
            <a:r>
              <a:rPr lang="en-US" dirty="0">
                <a:latin typeface="Trebuchet MS" charset="0"/>
              </a:rPr>
              <a:t>)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/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sq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deg</a:t>
            </a:r>
            <a:r>
              <a:rPr lang="en-US" dirty="0">
                <a:latin typeface="Trebuchet MS" charset="0"/>
              </a:rPr>
              <a:t> = 41,253 </a:t>
            </a:r>
            <a:r>
              <a:rPr lang="en-US" dirty="0" err="1">
                <a:latin typeface="Trebuchet MS" charset="0"/>
              </a:rPr>
              <a:t>sq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deg</a:t>
            </a:r>
            <a:endParaRPr lang="en-US" dirty="0">
              <a:latin typeface="Trebuchet MS" charset="0"/>
            </a:endParaRPr>
          </a:p>
          <a:p>
            <a:pPr>
              <a:spcBef>
                <a:spcPct val="90000"/>
              </a:spcBef>
              <a:defRPr/>
            </a:pPr>
            <a:r>
              <a:rPr lang="en-US" dirty="0">
                <a:latin typeface="Trebuchet MS" charset="0"/>
              </a:rPr>
              <a:t>Question: How many stars brighter than 13th mag are there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per square arc sec</a:t>
            </a:r>
            <a:r>
              <a:rPr lang="en-US" dirty="0">
                <a:latin typeface="Trebuchet MS" charset="0"/>
              </a:rPr>
              <a:t> on the sky?</a:t>
            </a:r>
            <a:endParaRPr lang="en-US" sz="1800" dirty="0">
              <a:latin typeface="Trebuchet MS" charset="0"/>
            </a:endParaRP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4252913" y="4840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endParaRPr lang="en-US" b="1">
              <a:solidFill>
                <a:srgbClr val="FFCC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How many bright stars are there?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75688" cy="4306888"/>
          </a:xfrm>
        </p:spPr>
        <p:txBody>
          <a:bodyPr/>
          <a:lstStyle/>
          <a:p>
            <a:pPr>
              <a:spcBef>
                <a:spcPct val="90000"/>
              </a:spcBef>
              <a:defRPr/>
            </a:pPr>
            <a:r>
              <a:rPr lang="en-US" dirty="0">
                <a:latin typeface="Trebuchet MS" charset="0"/>
              </a:rPr>
              <a:t>There are about 6 million stars in the whole sky brighter than 13th magnitude</a:t>
            </a:r>
          </a:p>
          <a:p>
            <a:pPr>
              <a:spcBef>
                <a:spcPct val="90000"/>
              </a:spcBef>
              <a:defRPr/>
            </a:pPr>
            <a:r>
              <a:rPr lang="en-US" dirty="0">
                <a:latin typeface="Trebuchet MS" charset="0"/>
              </a:rPr>
              <a:t>Area of sky = 4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 r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=  4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 (360 / 2</a:t>
            </a:r>
            <a:r>
              <a:rPr lang="en-US" dirty="0">
                <a:latin typeface="Symbol" charset="0"/>
              </a:rPr>
              <a:t>π)</a:t>
            </a:r>
            <a:r>
              <a:rPr lang="en-US" baseline="30000" dirty="0">
                <a:latin typeface="Symbol" charset="0"/>
              </a:rPr>
              <a:t>2</a:t>
            </a:r>
            <a:endParaRPr lang="en-US" dirty="0">
              <a:latin typeface="Trebuchet MS" charset="0"/>
            </a:endParaRPr>
          </a:p>
          <a:p>
            <a:pPr>
              <a:spcBef>
                <a:spcPct val="90000"/>
              </a:spcBef>
              <a:buFontTx/>
              <a:buNone/>
              <a:defRPr/>
            </a:pPr>
            <a:r>
              <a:rPr lang="en-US" dirty="0">
                <a:latin typeface="Trebuchet MS" charset="0"/>
              </a:rPr>
              <a:t>	sky contains (360 </a:t>
            </a:r>
            <a:r>
              <a:rPr lang="en-US" dirty="0" err="1">
                <a:latin typeface="Trebuchet MS" charset="0"/>
              </a:rPr>
              <a:t>deg</a:t>
            </a:r>
            <a:r>
              <a:rPr lang="en-US" dirty="0">
                <a:latin typeface="Trebuchet MS" charset="0"/>
              </a:rPr>
              <a:t>)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/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sq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deg</a:t>
            </a:r>
            <a:r>
              <a:rPr lang="en-US" dirty="0">
                <a:latin typeface="Trebuchet MS" charset="0"/>
              </a:rPr>
              <a:t> = 41,253 </a:t>
            </a:r>
            <a:r>
              <a:rPr lang="en-US" dirty="0" err="1">
                <a:latin typeface="Trebuchet MS" charset="0"/>
              </a:rPr>
              <a:t>sq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deg</a:t>
            </a:r>
            <a:endParaRPr lang="en-US" dirty="0">
              <a:latin typeface="Trebuchet MS" charset="0"/>
            </a:endParaRPr>
          </a:p>
          <a:p>
            <a:pPr>
              <a:spcBef>
                <a:spcPct val="90000"/>
              </a:spcBef>
              <a:defRPr/>
            </a:pPr>
            <a:r>
              <a:rPr lang="en-US" dirty="0">
                <a:latin typeface="Trebuchet MS" charset="0"/>
              </a:rPr>
              <a:t>Question: How many stars brighter than 13th mag are there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per square arc sec</a:t>
            </a:r>
            <a:r>
              <a:rPr lang="en-US" dirty="0">
                <a:latin typeface="Trebuchet MS" charset="0"/>
              </a:rPr>
              <a:t> on the sky?</a:t>
            </a:r>
            <a:endParaRPr lang="en-US" sz="1800" dirty="0">
              <a:latin typeface="Trebuchet MS" charset="0"/>
            </a:endParaRPr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4252913" y="4840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endParaRPr lang="en-US" b="1">
              <a:solidFill>
                <a:srgbClr val="FFCC99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C4445-BA93-FE45-BFDD-96D4AA43084A}"/>
              </a:ext>
            </a:extLst>
          </p:cNvPr>
          <p:cNvSpPr txBox="1"/>
          <p:nvPr/>
        </p:nvSpPr>
        <p:spPr>
          <a:xfrm>
            <a:off x="1421296" y="5416826"/>
            <a:ext cx="60596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Answer: 10</a:t>
            </a:r>
            <a:r>
              <a:rPr lang="en-US" b="1" baseline="3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-5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stars per square arc sec (!)</a:t>
            </a:r>
          </a:p>
        </p:txBody>
      </p:sp>
    </p:spTree>
    <p:extLst>
      <p:ext uri="{BB962C8B-B14F-4D97-AF65-F5344CB8AC3E}">
        <p14:creationId xmlns:p14="http://schemas.microsoft.com/office/powerpoint/2010/main" val="629053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If we can only use guide stars closer than ~ 40 arc sec, sky coverage is low!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453" y="1401418"/>
            <a:ext cx="8534400" cy="4876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High-order Shack-Hartmann AO systems typically need guide stars brighter than magnitude V ~ 13.5 </a:t>
            </a:r>
            <a:br>
              <a:rPr lang="en-US" dirty="0">
                <a:latin typeface="Trebuchet MS" charset="0"/>
              </a:rPr>
            </a:br>
            <a:r>
              <a:rPr lang="en-US" dirty="0">
                <a:latin typeface="Trebuchet MS" charset="0"/>
              </a:rPr>
              <a:t>[V band: central wavelength ~ 0.54 </a:t>
            </a:r>
            <a:r>
              <a:rPr lang="en-US" dirty="0" err="1">
                <a:latin typeface="Symbol" charset="0"/>
                <a:sym typeface="Symbol" charset="0"/>
              </a:rPr>
              <a:t>μ</a:t>
            </a:r>
            <a:r>
              <a:rPr lang="en-US" dirty="0" err="1">
                <a:latin typeface="Trebuchet MS" charset="0"/>
              </a:rPr>
              <a:t>m</a:t>
            </a:r>
            <a:r>
              <a:rPr lang="en-US" dirty="0">
                <a:latin typeface="Trebuchet MS" charset="0"/>
              </a:rPr>
              <a:t>]</a:t>
            </a:r>
          </a:p>
          <a:p>
            <a:pPr>
              <a:defRPr/>
            </a:pPr>
            <a:r>
              <a:rPr lang="en-US" dirty="0">
                <a:latin typeface="Trebuchet MS" charset="0"/>
              </a:rPr>
              <a:t>Surface density of these stars on the sky is                    </a:t>
            </a:r>
            <a:r>
              <a:rPr lang="en-US" dirty="0" err="1">
                <a:latin typeface="Trebuchet MS" charset="0"/>
                <a:sym typeface="Symbol" charset="0"/>
              </a:rPr>
              <a:t>Σ</a:t>
            </a:r>
            <a:r>
              <a:rPr lang="en-US" dirty="0">
                <a:latin typeface="Trebuchet MS" charset="0"/>
              </a:rPr>
              <a:t> ~ 10</a:t>
            </a:r>
            <a:r>
              <a:rPr lang="en-US" baseline="30000" dirty="0">
                <a:latin typeface="Trebuchet MS" charset="0"/>
              </a:rPr>
              <a:t>-5</a:t>
            </a:r>
            <a:r>
              <a:rPr lang="en-US" dirty="0">
                <a:latin typeface="Trebuchet MS" charset="0"/>
              </a:rPr>
              <a:t> / (arc sec)</a:t>
            </a:r>
            <a:r>
              <a:rPr lang="en-US" baseline="30000" dirty="0">
                <a:latin typeface="Trebuchet MS" charset="0"/>
              </a:rPr>
              <a:t>2</a:t>
            </a:r>
            <a:endParaRPr lang="en-US" dirty="0">
              <a:latin typeface="Trebuchet MS" charset="0"/>
            </a:endParaRPr>
          </a:p>
          <a:p>
            <a:pPr>
              <a:defRPr/>
            </a:pPr>
            <a:r>
              <a:rPr lang="en-US" dirty="0">
                <a:latin typeface="Trebuchet MS" charset="0"/>
              </a:rPr>
              <a:t>So probability </a:t>
            </a:r>
            <a:r>
              <a:rPr lang="en-US" i="1" dirty="0">
                <a:latin typeface="Trebuchet MS" charset="0"/>
              </a:rPr>
              <a:t>P</a:t>
            </a:r>
            <a:r>
              <a:rPr lang="en-US" dirty="0">
                <a:latin typeface="Trebuchet MS" charset="0"/>
              </a:rPr>
              <a:t> of finding bright enough guide star w/in radius of 40 arc sec of an arbitrary place in the sky is 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en-US" i="1" dirty="0">
                <a:latin typeface="Trebuchet MS" charset="0"/>
              </a:rPr>
              <a:t>P</a:t>
            </a:r>
            <a:r>
              <a:rPr lang="en-US" dirty="0">
                <a:latin typeface="Trebuchet MS" charset="0"/>
              </a:rPr>
              <a:t> = </a:t>
            </a:r>
            <a:r>
              <a:rPr lang="en-US" dirty="0" err="1">
                <a:latin typeface="Trebuchet MS" charset="0"/>
                <a:sym typeface="Symbol" charset="0"/>
              </a:rPr>
              <a:t>Σ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(40)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= 10</a:t>
            </a:r>
            <a:r>
              <a:rPr lang="en-US" baseline="30000" dirty="0">
                <a:latin typeface="Trebuchet MS" charset="0"/>
              </a:rPr>
              <a:t>-5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(40)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= 0.05</a:t>
            </a:r>
          </a:p>
          <a:p>
            <a:pPr>
              <a:lnSpc>
                <a:spcPct val="90000"/>
              </a:lnSpc>
              <a:defRPr/>
            </a:pPr>
            <a:endParaRPr lang="en-US" baseline="30000" dirty="0">
              <a:latin typeface="Trebuchet MS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Magnitude V ~ 13.5 stars only have 5% sky coverage, </a:t>
            </a:r>
            <a:b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</a:b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at least for Shack Hartmann sensors!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Solution: make your own guide star using a laser beam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rebuchet MS" charset="0"/>
              </a:rPr>
              <a:t>Point the laser beam directly at YOUR favorite astronomical target</a:t>
            </a:r>
          </a:p>
          <a:p>
            <a:r>
              <a:rPr lang="en-US">
                <a:latin typeface="Trebuchet MS" charset="0"/>
              </a:rPr>
              <a:t>Use scattering of laser light by the atmosphere to create an </a:t>
            </a:r>
            <a:r>
              <a:rPr lang="ja-JP" altLang="en-US">
                <a:latin typeface="Trebuchet MS" charset="0"/>
              </a:rPr>
              <a:t>“</a:t>
            </a:r>
            <a:r>
              <a:rPr lang="en-US" altLang="ja-JP">
                <a:latin typeface="Trebuchet MS" charset="0"/>
              </a:rPr>
              <a:t>artificial</a:t>
            </a:r>
            <a:r>
              <a:rPr lang="ja-JP" altLang="en-US">
                <a:latin typeface="Trebuchet MS" charset="0"/>
              </a:rPr>
              <a:t>”</a:t>
            </a:r>
            <a:r>
              <a:rPr lang="en-US" altLang="ja-JP">
                <a:latin typeface="Trebuchet MS" charset="0"/>
              </a:rPr>
              <a:t> guide star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Sometimes called </a:t>
            </a:r>
            <a:r>
              <a:rPr lang="ja-JP" altLang="en-US">
                <a:latin typeface="Trebuchet MS" charset="0"/>
                <a:ea typeface="ヒラギノ角ゴ Pro W3" charset="0"/>
              </a:rPr>
              <a:t>“</a:t>
            </a:r>
            <a:r>
              <a:rPr lang="en-US" altLang="ja-JP">
                <a:latin typeface="Trebuchet MS" charset="0"/>
                <a:ea typeface="ヒラギノ角ゴ Pro W3" charset="0"/>
              </a:rPr>
              <a:t>synthetic beacon</a:t>
            </a:r>
            <a:r>
              <a:rPr lang="ja-JP" altLang="en-US">
                <a:latin typeface="Trebuchet MS" charset="0"/>
                <a:ea typeface="ヒラギノ角ゴ Pro W3" charset="0"/>
              </a:rPr>
              <a:t>”</a:t>
            </a:r>
            <a:r>
              <a:rPr lang="en-US" altLang="ja-JP">
                <a:latin typeface="Trebuchet MS" charset="0"/>
                <a:ea typeface="ヒラギノ角ゴ Pro W3" charset="0"/>
              </a:rPr>
              <a:t> or </a:t>
            </a:r>
            <a:r>
              <a:rPr lang="ja-JP" altLang="en-US">
                <a:latin typeface="Trebuchet MS" charset="0"/>
                <a:ea typeface="ヒラギノ角ゴ Pro W3" charset="0"/>
              </a:rPr>
              <a:t>“</a:t>
            </a:r>
            <a:r>
              <a:rPr lang="en-US" altLang="ja-JP">
                <a:latin typeface="Trebuchet MS" charset="0"/>
                <a:ea typeface="ヒラギノ角ゴ Pro W3" charset="0"/>
              </a:rPr>
              <a:t>artificial beacon</a:t>
            </a:r>
            <a:r>
              <a:rPr lang="ja-JP" altLang="en-US">
                <a:latin typeface="Trebuchet MS" charset="0"/>
                <a:ea typeface="ヒラギノ角ゴ Pro W3" charset="0"/>
              </a:rPr>
              <a:t>”</a:t>
            </a:r>
            <a:endParaRPr lang="en-US" altLang="ja-JP">
              <a:latin typeface="Trebuchet MS" charset="0"/>
              <a:ea typeface="ヒラギノ角ゴ Pro W3" charset="0"/>
            </a:endParaRPr>
          </a:p>
          <a:p>
            <a:r>
              <a:rPr lang="en-US">
                <a:latin typeface="Trebuchet MS" charset="0"/>
              </a:rPr>
              <a:t>What physical mechanism causes the laser light to scatter back down into your telescope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 altLang="ja-JP">
                <a:latin typeface="Trebuchet MS" charset="0"/>
              </a:rPr>
              <a:t>s wavefront sensor?</a:t>
            </a:r>
            <a:endParaRPr lang="en-US"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377825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Scattering: 2 different physical processes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93863"/>
            <a:ext cx="8231188" cy="501808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Rayleigh Scattering (Rayleigh beacon)</a:t>
            </a:r>
          </a:p>
          <a:p>
            <a:pPr lvl="1">
              <a:defRPr/>
            </a:pPr>
            <a:r>
              <a:rPr lang="en-US" dirty="0"/>
              <a:t>Elastic scattering from atoms or molecules in atmosphere.  Works for broadband light, no change in frequency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Resonance Scattering (Sodium Beacon)</a:t>
            </a:r>
          </a:p>
          <a:p>
            <a:pPr lvl="1">
              <a:defRPr/>
            </a:pPr>
            <a:r>
              <a:rPr lang="en-US" dirty="0"/>
              <a:t>Line radiation is absorbed and emitted with no change in frequency.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Regardless of the type of scattering...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>
                <a:latin typeface="Trebuchet MS" charset="0"/>
              </a:rPr>
              <a:t>Number of photons detected = </a:t>
            </a:r>
          </a:p>
          <a:p>
            <a:pPr>
              <a:buFontTx/>
              <a:buNone/>
            </a:pPr>
            <a:r>
              <a:rPr lang="en-US">
                <a:latin typeface="Trebuchet MS" charset="0"/>
              </a:rPr>
              <a:t>	(number of transmitted photons </a:t>
            </a:r>
          </a:p>
          <a:p>
            <a:pPr>
              <a:buFontTx/>
              <a:buNone/>
            </a:pPr>
            <a:r>
              <a:rPr lang="en-US">
                <a:latin typeface="Trebuchet MS" charset="0"/>
              </a:rPr>
              <a:t>	x probability that a transmitted photon is scattered </a:t>
            </a:r>
          </a:p>
          <a:p>
            <a:pPr>
              <a:buFontTx/>
              <a:buNone/>
            </a:pPr>
            <a:r>
              <a:rPr lang="en-US">
                <a:latin typeface="Trebuchet MS" charset="0"/>
              </a:rPr>
              <a:t>	x probability that a scattered photon is collected </a:t>
            </a:r>
          </a:p>
          <a:p>
            <a:pPr>
              <a:buFontTx/>
              <a:buNone/>
            </a:pPr>
            <a:r>
              <a:rPr lang="en-US">
                <a:latin typeface="Trebuchet MS" charset="0"/>
              </a:rPr>
              <a:t>	x probability that a collected photon is detected) </a:t>
            </a:r>
          </a:p>
          <a:p>
            <a:pPr>
              <a:buFontTx/>
              <a:buNone/>
            </a:pPr>
            <a:r>
              <a:rPr lang="en-US">
                <a:latin typeface="Trebuchet MS" charset="0"/>
              </a:rPr>
              <a:t>	+ background photons (noise)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Amount of Photon Scattering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038600"/>
            <a:ext cx="9144000" cy="2819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Trebuchet MS" charset="0"/>
              </a:rPr>
              <a:t># molecules hit by laser beam in volume </a:t>
            </a:r>
            <a:r>
              <a:rPr lang="en-US" sz="2000">
                <a:latin typeface="Symbol" charset="0"/>
              </a:rPr>
              <a:t>σ</a:t>
            </a:r>
            <a:r>
              <a:rPr lang="en-US" sz="2000" baseline="-25000">
                <a:latin typeface="Trebuchet MS" charset="0"/>
              </a:rPr>
              <a:t>beam  </a:t>
            </a:r>
            <a:r>
              <a:rPr lang="en-US" sz="2000">
                <a:latin typeface="Symbol" charset="0"/>
              </a:rPr>
              <a:t>Δ</a:t>
            </a:r>
            <a:r>
              <a:rPr lang="en-US" sz="2000">
                <a:latin typeface="Trebuchet MS" charset="0"/>
              </a:rPr>
              <a:t>z = n</a:t>
            </a:r>
            <a:r>
              <a:rPr lang="en-US" sz="2000" baseline="-25000">
                <a:latin typeface="Trebuchet MS" charset="0"/>
              </a:rPr>
              <a:t>mol </a:t>
            </a:r>
            <a:r>
              <a:rPr lang="en-US" sz="2000">
                <a:latin typeface="Trebuchet MS" charset="0"/>
              </a:rPr>
              <a:t>(σ</a:t>
            </a:r>
            <a:r>
              <a:rPr lang="en-US" sz="2000" baseline="-25000">
                <a:latin typeface="Trebuchet MS" charset="0"/>
              </a:rPr>
              <a:t>beam  </a:t>
            </a:r>
            <a:r>
              <a:rPr lang="en-US" sz="2000">
                <a:latin typeface="Symbol" charset="0"/>
              </a:rPr>
              <a:t>Δ</a:t>
            </a:r>
            <a:r>
              <a:rPr lang="en-US" sz="2000">
                <a:latin typeface="Trebuchet MS" charset="0"/>
              </a:rPr>
              <a:t>z 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Trebuchet MS" charset="0"/>
              </a:rPr>
              <a:t>Percentage of beam scattered = [ n</a:t>
            </a:r>
            <a:r>
              <a:rPr lang="en-US" sz="2000" baseline="-25000">
                <a:latin typeface="Trebuchet MS" charset="0"/>
              </a:rPr>
              <a:t>mol </a:t>
            </a:r>
            <a:r>
              <a:rPr lang="en-US" sz="2000">
                <a:latin typeface="Trebuchet MS" charset="0"/>
              </a:rPr>
              <a:t>( </a:t>
            </a:r>
            <a:r>
              <a:rPr lang="en-US" sz="2000">
                <a:latin typeface="Symbol" charset="0"/>
              </a:rPr>
              <a:t>σ</a:t>
            </a:r>
            <a:r>
              <a:rPr lang="en-US" sz="2000" baseline="-25000">
                <a:latin typeface="Trebuchet MS" charset="0"/>
              </a:rPr>
              <a:t>beam </a:t>
            </a:r>
            <a:r>
              <a:rPr lang="en-US" sz="2000">
                <a:latin typeface="Symbol" charset="0"/>
              </a:rPr>
              <a:t>Δ</a:t>
            </a:r>
            <a:r>
              <a:rPr lang="en-US" sz="2000">
                <a:latin typeface="Trebuchet MS" charset="0"/>
              </a:rPr>
              <a:t>z ) ] </a:t>
            </a:r>
            <a:r>
              <a:rPr lang="en-US" sz="2000">
                <a:latin typeface="Symbol" charset="0"/>
              </a:rPr>
              <a:t>σ</a:t>
            </a:r>
            <a:r>
              <a:rPr lang="en-US" sz="2000" baseline="-25000">
                <a:latin typeface="Trebuchet MS" charset="0"/>
              </a:rPr>
              <a:t>B </a:t>
            </a:r>
            <a:r>
              <a:rPr lang="en-US" sz="2000">
                <a:latin typeface="Trebuchet MS" charset="0"/>
              </a:rPr>
              <a:t>/</a:t>
            </a:r>
            <a:r>
              <a:rPr lang="en-US" sz="2000">
                <a:latin typeface="Symbol" charset="0"/>
              </a:rPr>
              <a:t>σ </a:t>
            </a:r>
            <a:r>
              <a:rPr lang="en-US" sz="2000" baseline="-25000">
                <a:latin typeface="Trebuchet MS" charset="0"/>
              </a:rPr>
              <a:t>beam</a:t>
            </a:r>
            <a:endParaRPr lang="en-US" sz="2000">
              <a:latin typeface="Trebuchet MS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Trebuchet MS" charset="0"/>
              </a:rPr>
              <a:t>Total number of photons scattered = ( E</a:t>
            </a:r>
            <a:r>
              <a:rPr lang="en-US" sz="2000" baseline="-25000">
                <a:latin typeface="Trebuchet MS" charset="0"/>
              </a:rPr>
              <a:t>L</a:t>
            </a:r>
            <a:r>
              <a:rPr lang="en-US" sz="2000">
                <a:latin typeface="Symbol" charset="0"/>
              </a:rPr>
              <a:t> </a:t>
            </a:r>
            <a:r>
              <a:rPr lang="en-US" sz="2000">
                <a:latin typeface="Trebuchet MS" charset="0"/>
              </a:rPr>
              <a:t>/ h</a:t>
            </a:r>
            <a:r>
              <a:rPr lang="en-US" sz="2000">
                <a:latin typeface="Symbol" charset="0"/>
              </a:rPr>
              <a:t>ν </a:t>
            </a:r>
            <a:r>
              <a:rPr lang="en-US" sz="2000">
                <a:latin typeface="Trebuchet MS" charset="0"/>
              </a:rPr>
              <a:t>) ( n</a:t>
            </a:r>
            <a:r>
              <a:rPr lang="en-US" sz="2000" baseline="-25000">
                <a:latin typeface="Trebuchet MS" charset="0"/>
              </a:rPr>
              <a:t>mol</a:t>
            </a:r>
            <a:r>
              <a:rPr lang="en-US" sz="2000">
                <a:latin typeface="Trebuchet MS" charset="0"/>
              </a:rPr>
              <a:t>σ</a:t>
            </a:r>
            <a:r>
              <a:rPr lang="en-US" sz="2000" baseline="-25000">
                <a:latin typeface="Trebuchet MS" charset="0"/>
              </a:rPr>
              <a:t>B </a:t>
            </a:r>
            <a:r>
              <a:rPr lang="en-US" sz="2000">
                <a:latin typeface="Symbol" charset="0"/>
              </a:rPr>
              <a:t>Δ</a:t>
            </a:r>
            <a:r>
              <a:rPr lang="en-US" sz="2000">
                <a:latin typeface="Trebuchet MS" charset="0"/>
              </a:rPr>
              <a:t>z ) 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Trebuchet MS" charset="0"/>
              </a:rPr>
              <a:t>E</a:t>
            </a:r>
            <a:r>
              <a:rPr lang="en-US" sz="2000" baseline="-25000">
                <a:latin typeface="Trebuchet MS" charset="0"/>
              </a:rPr>
              <a:t>L </a:t>
            </a:r>
            <a:r>
              <a:rPr lang="en-US" sz="2000">
                <a:latin typeface="Trebuchet MS" charset="0"/>
              </a:rPr>
              <a:t>and </a:t>
            </a:r>
            <a:r>
              <a:rPr lang="en-US" sz="2000">
                <a:latin typeface="Symbol" charset="0"/>
              </a:rPr>
              <a:t>ν</a:t>
            </a:r>
            <a:r>
              <a:rPr lang="en-US" sz="2000" baseline="-25000">
                <a:latin typeface="Trebuchet MS" charset="0"/>
              </a:rPr>
              <a:t>  </a:t>
            </a:r>
            <a:r>
              <a:rPr lang="en-US" sz="2000">
                <a:latin typeface="Trebuchet MS" charset="0"/>
              </a:rPr>
              <a:t>are laser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altLang="ja-JP" sz="2000">
                <a:latin typeface="Trebuchet MS" charset="0"/>
              </a:rPr>
              <a:t>s energy and frequency, h is Planck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altLang="ja-JP" sz="2000">
                <a:latin typeface="Trebuchet MS" charset="0"/>
              </a:rPr>
              <a:t>s constant </a:t>
            </a:r>
            <a:endParaRPr lang="en-US" sz="2000">
              <a:latin typeface="Trebuchet MS" charset="0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4184650" y="1392238"/>
            <a:ext cx="483235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>
                <a:latin typeface="Arial" charset="0"/>
              </a:rPr>
              <a:t>n</a:t>
            </a:r>
            <a:r>
              <a:rPr lang="en-US" b="1" baseline="-25000">
                <a:latin typeface="Arial" charset="0"/>
              </a:rPr>
              <a:t>ph</a:t>
            </a:r>
            <a:r>
              <a:rPr lang="en-US" b="1">
                <a:latin typeface="Arial" charset="0"/>
              </a:rPr>
              <a:t> = # of photons</a:t>
            </a:r>
          </a:p>
          <a:p>
            <a:pPr marL="342900" indent="-342900">
              <a:spcBef>
                <a:spcPct val="20000"/>
              </a:spcBef>
            </a:pPr>
            <a:r>
              <a:rPr lang="en-US" b="1">
                <a:latin typeface="Symbol" charset="0"/>
              </a:rPr>
              <a:t>σ</a:t>
            </a:r>
            <a:r>
              <a:rPr lang="en-US" b="1" baseline="-25000">
                <a:latin typeface="Arial" charset="0"/>
              </a:rPr>
              <a:t>beam</a:t>
            </a:r>
            <a:r>
              <a:rPr lang="en-US" b="1">
                <a:latin typeface="Arial" charset="0"/>
              </a:rPr>
              <a:t> = laser beam cross-			section</a:t>
            </a:r>
            <a:endParaRPr lang="en-US" b="1"/>
          </a:p>
          <a:p>
            <a:pPr marL="342900" indent="-342900">
              <a:spcBef>
                <a:spcPct val="20000"/>
              </a:spcBef>
            </a:pPr>
            <a:r>
              <a:rPr lang="en-US" b="1"/>
              <a:t> </a:t>
            </a:r>
            <a:r>
              <a:rPr lang="en-US" b="1">
                <a:latin typeface="Arial" charset="0"/>
              </a:rPr>
              <a:t>n</a:t>
            </a:r>
            <a:r>
              <a:rPr lang="en-US" b="1" baseline="-25000">
                <a:latin typeface="Arial" charset="0"/>
              </a:rPr>
              <a:t>mol</a:t>
            </a:r>
            <a:r>
              <a:rPr lang="en-US" b="1">
                <a:latin typeface="Arial" charset="0"/>
              </a:rPr>
              <a:t> = density of scatterers </a:t>
            </a:r>
          </a:p>
          <a:p>
            <a:pPr marL="342900" indent="-342900">
              <a:spcBef>
                <a:spcPct val="20000"/>
              </a:spcBef>
            </a:pPr>
            <a:r>
              <a:rPr lang="en-US" b="1"/>
              <a:t> </a:t>
            </a:r>
            <a:r>
              <a:rPr lang="en-US" b="1">
                <a:latin typeface="Symbol" charset="0"/>
              </a:rPr>
              <a:t>σ</a:t>
            </a:r>
            <a:r>
              <a:rPr lang="en-US" b="1" baseline="-25000">
                <a:latin typeface="Arial" charset="0"/>
              </a:rPr>
              <a:t>B</a:t>
            </a:r>
            <a:r>
              <a:rPr lang="en-US" b="1">
                <a:latin typeface="Arial" charset="0"/>
              </a:rPr>
              <a:t> = scattering cross-section  </a:t>
            </a:r>
          </a:p>
        </p:txBody>
      </p:sp>
      <p:pic>
        <p:nvPicPr>
          <p:cNvPr id="35844" name="Picture 5" descr="Beesin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762125"/>
            <a:ext cx="355917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Percentage of photons collected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843463" cy="4368800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Assuming uniform emission  over 2</a:t>
            </a:r>
            <a:r>
              <a:rPr lang="en-US" dirty="0">
                <a:latin typeface="Symbol" charset="0"/>
              </a:rPr>
              <a:t>π</a:t>
            </a:r>
            <a:r>
              <a:rPr lang="en-US" dirty="0">
                <a:latin typeface="Trebuchet MS" charset="0"/>
              </a:rPr>
              <a:t> </a:t>
            </a:r>
            <a:r>
              <a:rPr lang="en-US" dirty="0" err="1">
                <a:latin typeface="Trebuchet MS" charset="0"/>
              </a:rPr>
              <a:t>steradians</a:t>
            </a:r>
            <a:r>
              <a:rPr lang="en-US" dirty="0">
                <a:latin typeface="Trebuchet MS" charset="0"/>
              </a:rPr>
              <a:t>, scattered photons are uniformly distributed over area</a:t>
            </a:r>
          </a:p>
          <a:p>
            <a:pPr>
              <a:buFontTx/>
              <a:buNone/>
            </a:pPr>
            <a:r>
              <a:rPr lang="en-US" dirty="0">
                <a:latin typeface="Trebuchet MS" charset="0"/>
              </a:rPr>
              <a:t>                                              </a:t>
            </a:r>
          </a:p>
          <a:p>
            <a:pPr>
              <a:buFontTx/>
              <a:buNone/>
            </a:pPr>
            <a:endParaRPr lang="en-US" dirty="0">
              <a:latin typeface="Trebuchet MS" charset="0"/>
            </a:endParaRPr>
          </a:p>
          <a:p>
            <a:r>
              <a:rPr lang="en-US" dirty="0">
                <a:latin typeface="Trebuchet MS" charset="0"/>
              </a:rPr>
              <a:t>Percentage of photons collected =  A</a:t>
            </a:r>
            <a:r>
              <a:rPr lang="en-US" baseline="-25000" dirty="0">
                <a:latin typeface="Trebuchet MS" charset="0"/>
              </a:rPr>
              <a:t>R </a:t>
            </a:r>
            <a:r>
              <a:rPr lang="en-US" dirty="0">
                <a:latin typeface="Trebuchet MS" charset="0"/>
              </a:rPr>
              <a:t>/ ( 4 </a:t>
            </a:r>
            <a:r>
              <a:rPr lang="en-US" dirty="0">
                <a:latin typeface="Symbol" charset="0"/>
              </a:rPr>
              <a:t>π  </a:t>
            </a:r>
            <a:r>
              <a:rPr lang="en-US" dirty="0">
                <a:latin typeface="Trebuchet MS" charset="0"/>
              </a:rPr>
              <a:t>R</a:t>
            </a:r>
            <a:r>
              <a:rPr lang="en-US" baseline="30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) where A</a:t>
            </a:r>
            <a:r>
              <a:rPr lang="en-US" baseline="-25000" dirty="0">
                <a:latin typeface="Trebuchet MS" charset="0"/>
              </a:rPr>
              <a:t>R </a:t>
            </a:r>
            <a:r>
              <a:rPr lang="en-US" dirty="0">
                <a:latin typeface="Trebuchet MS" charset="0"/>
              </a:rPr>
              <a:t> is receiver area</a:t>
            </a:r>
          </a:p>
        </p:txBody>
      </p:sp>
      <p:pic>
        <p:nvPicPr>
          <p:cNvPr id="37891" name="Picture 4" descr="CollectionPercentage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488" y="1701800"/>
            <a:ext cx="3810000" cy="3992563"/>
          </a:xfrm>
        </p:spPr>
      </p:pic>
      <p:graphicFrame>
        <p:nvGraphicFramePr>
          <p:cNvPr id="37892" name="Object 2"/>
          <p:cNvGraphicFramePr>
            <a:graphicFrameLocks noChangeAspect="1"/>
          </p:cNvGraphicFramePr>
          <p:nvPr/>
        </p:nvGraphicFramePr>
        <p:xfrm>
          <a:off x="673100" y="3511550"/>
          <a:ext cx="3857625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Equation" r:id="rId5" imgW="2286000" imgH="596900" progId="Equation.DSMT4">
                  <p:embed/>
                </p:oleObj>
              </mc:Choice>
              <mc:Fallback>
                <p:oleObj name="Equation" r:id="rId5" imgW="2286000" imgH="5969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3511550"/>
                        <a:ext cx="3857625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LIDAR Equation </a:t>
            </a:r>
            <a:br>
              <a:rPr lang="en-US">
                <a:latin typeface="Trebuchet MS" charset="0"/>
              </a:rPr>
            </a:br>
            <a:r>
              <a:rPr lang="en-US">
                <a:latin typeface="Trebuchet MS" charset="0"/>
              </a:rPr>
              <a:t>(</a:t>
            </a:r>
            <a:r>
              <a:rPr lang="en-US" b="0">
                <a:latin typeface="Trebuchet MS" charset="0"/>
              </a:rPr>
              <a:t>LI</a:t>
            </a:r>
            <a:r>
              <a:rPr lang="en-US">
                <a:latin typeface="Trebuchet MS" charset="0"/>
              </a:rPr>
              <a:t>ght </a:t>
            </a:r>
            <a:r>
              <a:rPr lang="en-US" b="0">
                <a:latin typeface="Trebuchet MS" charset="0"/>
              </a:rPr>
              <a:t>D</a:t>
            </a:r>
            <a:r>
              <a:rPr lang="en-US">
                <a:latin typeface="Trebuchet MS" charset="0"/>
              </a:rPr>
              <a:t>etection </a:t>
            </a:r>
            <a:r>
              <a:rPr lang="en-US" b="0">
                <a:latin typeface="Trebuchet MS" charset="0"/>
              </a:rPr>
              <a:t>A</a:t>
            </a:r>
            <a:r>
              <a:rPr lang="en-US">
                <a:latin typeface="Trebuchet MS" charset="0"/>
              </a:rPr>
              <a:t>nd </a:t>
            </a:r>
            <a:r>
              <a:rPr lang="en-US" b="0">
                <a:latin typeface="Trebuchet MS" charset="0"/>
              </a:rPr>
              <a:t>R</a:t>
            </a:r>
            <a:r>
              <a:rPr lang="en-US">
                <a:latin typeface="Trebuchet MS" charset="0"/>
              </a:rPr>
              <a:t>anging)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368300" y="3895725"/>
          <a:ext cx="810895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Equation" r:id="rId4" imgW="4610100" imgH="622300" progId="Equation.DSMT4">
                  <p:embed/>
                </p:oleObj>
              </mc:Choice>
              <mc:Fallback>
                <p:oleObj name="Equation" r:id="rId4" imgW="4610100" imgH="622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3895725"/>
                        <a:ext cx="8108950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395413" y="5462588"/>
            <a:ext cx="16652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Trebuchet MS" charset="0"/>
              </a:rPr>
              <a:t>Initial</a:t>
            </a:r>
          </a:p>
          <a:p>
            <a:pPr algn="ctr"/>
            <a:r>
              <a:rPr lang="en-US" b="1">
                <a:latin typeface="Trebuchet MS" charset="0"/>
              </a:rPr>
              <a:t>number of</a:t>
            </a:r>
          </a:p>
          <a:p>
            <a:pPr algn="ctr"/>
            <a:r>
              <a:rPr lang="en-US" b="1">
                <a:latin typeface="Trebuchet MS" charset="0"/>
              </a:rPr>
              <a:t>photons</a:t>
            </a:r>
            <a:endParaRPr lang="en-US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086100" y="1922463"/>
            <a:ext cx="17907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Trebuchet MS" charset="0"/>
              </a:rPr>
              <a:t>Percentage</a:t>
            </a:r>
          </a:p>
          <a:p>
            <a:pPr algn="ctr"/>
            <a:r>
              <a:rPr lang="en-US" b="1">
                <a:latin typeface="Trebuchet MS" charset="0"/>
              </a:rPr>
              <a:t>of beam</a:t>
            </a:r>
          </a:p>
          <a:p>
            <a:pPr algn="ctr"/>
            <a:r>
              <a:rPr lang="en-US" b="1">
                <a:latin typeface="Trebuchet MS" charset="0"/>
              </a:rPr>
              <a:t>scattered</a:t>
            </a:r>
            <a:endParaRPr lang="en-US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3756025" y="5464175"/>
            <a:ext cx="31369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Trebuchet MS" charset="0"/>
              </a:rPr>
              <a:t>Percentage</a:t>
            </a:r>
          </a:p>
          <a:p>
            <a:pPr algn="ctr"/>
            <a:r>
              <a:rPr lang="en-US" b="1">
                <a:latin typeface="Trebuchet MS" charset="0"/>
              </a:rPr>
              <a:t>of scattered photons</a:t>
            </a:r>
          </a:p>
          <a:p>
            <a:pPr algn="ctr"/>
            <a:r>
              <a:rPr lang="en-US" b="1">
                <a:latin typeface="Trebuchet MS" charset="0"/>
              </a:rPr>
              <a:t>that are collected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7145338" y="5508625"/>
            <a:ext cx="18430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Trebuchet MS" charset="0"/>
              </a:rPr>
              <a:t>Background</a:t>
            </a:r>
          </a:p>
          <a:p>
            <a:pPr algn="ctr"/>
            <a:r>
              <a:rPr lang="en-US" b="1">
                <a:latin typeface="Trebuchet MS" charset="0"/>
              </a:rPr>
              <a:t>photons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5013325" y="1482725"/>
            <a:ext cx="4130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Trebuchet MS" charset="0"/>
              </a:rPr>
              <a:t>Transmission thru optics and atmosphere, detector efficiency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182563" y="1638300"/>
            <a:ext cx="26527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Trebuchet MS" charset="0"/>
              </a:rPr>
              <a:t>Number of photons</a:t>
            </a:r>
          </a:p>
          <a:p>
            <a:pPr algn="ctr"/>
            <a:r>
              <a:rPr lang="en-US" b="1">
                <a:latin typeface="Trebuchet MS" charset="0"/>
              </a:rPr>
              <a:t>detected in range interval</a:t>
            </a:r>
            <a:r>
              <a:rPr lang="en-US">
                <a:latin typeface="Trebuchet MS" charset="0"/>
              </a:rPr>
              <a:t> </a:t>
            </a:r>
            <a:r>
              <a:rPr lang="en-US">
                <a:latin typeface="Symbol" charset="0"/>
              </a:rPr>
              <a:t>Δ</a:t>
            </a:r>
            <a:r>
              <a:rPr lang="en-US"/>
              <a:t>z</a:t>
            </a:r>
          </a:p>
        </p:txBody>
      </p:sp>
      <p:sp>
        <p:nvSpPr>
          <p:cNvPr id="39945" name="Line 10"/>
          <p:cNvSpPr>
            <a:spLocks noChangeShapeType="1"/>
          </p:cNvSpPr>
          <p:nvPr/>
        </p:nvSpPr>
        <p:spPr bwMode="auto">
          <a:xfrm flipH="1">
            <a:off x="6789738" y="2830513"/>
            <a:ext cx="203200" cy="101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>
            <a:off x="3784600" y="3127375"/>
            <a:ext cx="0" cy="601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>
            <a:off x="1239838" y="3127375"/>
            <a:ext cx="0" cy="601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 flipV="1">
            <a:off x="2152650" y="4970463"/>
            <a:ext cx="0" cy="376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 flipV="1">
            <a:off x="5400675" y="5037138"/>
            <a:ext cx="0" cy="376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8199438" y="4953000"/>
            <a:ext cx="0" cy="376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123DCC-8E08-9C4E-AE27-236AEBBED773}"/>
              </a:ext>
            </a:extLst>
          </p:cNvPr>
          <p:cNvSpPr/>
          <p:nvPr/>
        </p:nvSpPr>
        <p:spPr bwMode="auto">
          <a:xfrm>
            <a:off x="5400675" y="4353339"/>
            <a:ext cx="791403" cy="9044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Rayleigh Scattering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38288"/>
            <a:ext cx="8534400" cy="5638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>
                <a:latin typeface="Trebuchet MS" charset="0"/>
              </a:rPr>
              <a:t>Due to interactions of the electromagnetic wave from the laser beam with molecules in the atmosphere.</a:t>
            </a:r>
          </a:p>
          <a:p>
            <a:pPr>
              <a:lnSpc>
                <a:spcPct val="120000"/>
              </a:lnSpc>
            </a:pPr>
            <a:endParaRPr lang="en-US">
              <a:latin typeface="Trebuchet MS" charset="0"/>
            </a:endParaRPr>
          </a:p>
          <a:p>
            <a:pPr>
              <a:lnSpc>
                <a:spcPct val="120000"/>
              </a:lnSpc>
            </a:pPr>
            <a:r>
              <a:rPr lang="en-US">
                <a:latin typeface="Trebuchet MS" charset="0"/>
              </a:rPr>
              <a:t>The light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 altLang="ja-JP">
                <a:latin typeface="Trebuchet MS" charset="0"/>
              </a:rPr>
              <a:t>s electromagnetic fields induce dipole moments in the molecules, which then emit radiation at same frequency as the exciting radiation (elastic scattering).</a:t>
            </a:r>
            <a:endParaRPr lang="en-US">
              <a:latin typeface="Trebuchet MS" charset="0"/>
            </a:endParaRPr>
          </a:p>
        </p:txBody>
      </p:sp>
      <p:pic>
        <p:nvPicPr>
          <p:cNvPr id="41987" name="Picture 4" descr="RayleighScattering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5087938"/>
            <a:ext cx="306546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First, some pretty pictures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A8289-C7FD-254C-9501-894CF7A7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36" y="2664971"/>
            <a:ext cx="2871126" cy="2871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8AD407-FF2E-9840-A129-473DB15C2830}"/>
              </a:ext>
            </a:extLst>
          </p:cNvPr>
          <p:cNvSpPr/>
          <p:nvPr/>
        </p:nvSpPr>
        <p:spPr>
          <a:xfrm>
            <a:off x="4412757" y="5901610"/>
            <a:ext cx="2496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Credit: ESO/G. </a:t>
            </a:r>
            <a:r>
              <a:rPr lang="en-US" sz="1600" dirty="0" err="1">
                <a:latin typeface="+mn-lt"/>
              </a:rPr>
              <a:t>Hüdepohl</a:t>
            </a:r>
            <a:endParaRPr lang="en-US" sz="16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876D9-7CBD-0D4D-ADBD-EB2365A46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209" y="2574234"/>
            <a:ext cx="2076221" cy="31109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A079BC-F5BA-FC4E-96F7-97C23F873322}"/>
              </a:ext>
            </a:extLst>
          </p:cNvPr>
          <p:cNvSpPr/>
          <p:nvPr/>
        </p:nvSpPr>
        <p:spPr>
          <a:xfrm>
            <a:off x="973202" y="5901610"/>
            <a:ext cx="2068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Credit: Laurie Hatch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E2DD04-3A9A-C54D-808E-6CC407BD3D84}"/>
              </a:ext>
            </a:extLst>
          </p:cNvPr>
          <p:cNvSpPr/>
          <p:nvPr/>
        </p:nvSpPr>
        <p:spPr>
          <a:xfrm>
            <a:off x="973202" y="1974384"/>
            <a:ext cx="1725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Lick Observatory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1202AF-F1F4-D348-9729-7DF43D1F8B4E}"/>
              </a:ext>
            </a:extLst>
          </p:cNvPr>
          <p:cNvSpPr/>
          <p:nvPr/>
        </p:nvSpPr>
        <p:spPr>
          <a:xfrm>
            <a:off x="5081763" y="2035940"/>
            <a:ext cx="917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ESO VLT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3" y="233363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Rayleigh Scattering cross section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1638" y="1657350"/>
            <a:ext cx="8520112" cy="4594225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Rayleigh </a:t>
            </a:r>
            <a:r>
              <a:rPr lang="en-US" sz="2000">
                <a:solidFill>
                  <a:schemeClr val="tx2"/>
                </a:solidFill>
                <a:latin typeface="Trebuchet MS" charset="0"/>
              </a:rPr>
              <a:t>back</a:t>
            </a:r>
            <a:r>
              <a:rPr lang="en-US" sz="2000">
                <a:latin typeface="Trebuchet MS" charset="0"/>
              </a:rPr>
              <a:t>scattering cross section is   </a:t>
            </a: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pPr lvl="1">
              <a:buFontTx/>
              <a:buNone/>
            </a:pPr>
            <a:r>
              <a:rPr lang="en-US" sz="2000">
                <a:latin typeface="Trebuchet MS" charset="0"/>
                <a:ea typeface="ヒラギノ角ゴ Pro W3" charset="0"/>
              </a:rPr>
              <a:t>where  </a:t>
            </a:r>
            <a:r>
              <a:rPr lang="en-US" sz="2000" i="1">
                <a:latin typeface="Trebuchet MS" charset="0"/>
                <a:ea typeface="ヒラギノ角ゴ Pro W3" charset="0"/>
                <a:sym typeface="Symbol" charset="0"/>
              </a:rPr>
              <a:t>λ</a:t>
            </a:r>
            <a:r>
              <a:rPr lang="en-US" sz="2000">
                <a:latin typeface="Trebuchet MS" charset="0"/>
                <a:ea typeface="ヒラギノ角ゴ Pro W3" charset="0"/>
              </a:rPr>
              <a:t>  is laser wavelength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Trebuchet MS" charset="0"/>
              </a:rPr>
              <a:t>Scattering</a:t>
            </a:r>
            <a:r>
              <a:rPr lang="en-US">
                <a:latin typeface="Trebuchet MS" charset="0"/>
              </a:rPr>
              <a:t> ∝</a:t>
            </a:r>
            <a:r>
              <a:rPr lang="en-US" sz="1800">
                <a:latin typeface="Trebuchet MS" charset="0"/>
              </a:rPr>
              <a:t> </a:t>
            </a:r>
            <a:r>
              <a:rPr lang="en-US" sz="2000">
                <a:latin typeface="Trebuchet MS" charset="0"/>
                <a:sym typeface="Symbol" charset="0"/>
              </a:rPr>
              <a:t>λ</a:t>
            </a:r>
            <a:r>
              <a:rPr lang="en-US" sz="2000" baseline="30000">
                <a:latin typeface="Trebuchet MS" charset="0"/>
                <a:sym typeface="Symbol" charset="0"/>
              </a:rPr>
              <a:t>- 4</a:t>
            </a:r>
            <a:r>
              <a:rPr lang="en-US" sz="2000">
                <a:latin typeface="Trebuchet MS" charset="0"/>
              </a:rPr>
              <a:t> </a:t>
            </a:r>
            <a:r>
              <a:rPr lang="en-US" sz="2800">
                <a:latin typeface="Trebuchet MS" charset="0"/>
              </a:rPr>
              <a:t> </a:t>
            </a:r>
            <a:r>
              <a:rPr lang="en-US" sz="2800">
                <a:latin typeface="Trebuchet MS" charset="0"/>
                <a:sym typeface="Symbol" charset="0"/>
              </a:rPr>
              <a:t>⇒</a:t>
            </a:r>
            <a:r>
              <a:rPr lang="en-US" sz="2000">
                <a:latin typeface="Trebuchet MS" charset="0"/>
              </a:rPr>
              <a:t> use shorter wavelength lasers for better scattering efficiency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Trebuchet MS" charset="0"/>
              </a:rPr>
              <a:t>Why sunsets look red:</a:t>
            </a:r>
            <a:endParaRPr lang="en-US" sz="18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</p:txBody>
      </p:sp>
      <p:graphicFrame>
        <p:nvGraphicFramePr>
          <p:cNvPr id="44035" name="Object 2"/>
          <p:cNvGraphicFramePr>
            <a:graphicFrameLocks noChangeAspect="1"/>
          </p:cNvGraphicFramePr>
          <p:nvPr/>
        </p:nvGraphicFramePr>
        <p:xfrm>
          <a:off x="1560513" y="2319338"/>
          <a:ext cx="48895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6" name="Equation" r:id="rId4" imgW="2641600" imgH="622300" progId="Equation.DSMT4">
                  <p:embed/>
                </p:oleObj>
              </mc:Choice>
              <mc:Fallback>
                <p:oleObj name="Equation" r:id="rId4" imgW="2641600" imgH="622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2319338"/>
                        <a:ext cx="48895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5" descr="redsu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5073650"/>
            <a:ext cx="4851400" cy="1263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Dependence of Rayleigh scattering on altitude where the scattering occurs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rebuchet MS" charset="0"/>
              </a:rPr>
              <a:t>Product of Rayleigh scattering cross section with density of molecules is </a:t>
            </a:r>
          </a:p>
          <a:p>
            <a:endParaRPr lang="en-US">
              <a:latin typeface="Trebuchet MS" charset="0"/>
            </a:endParaRPr>
          </a:p>
          <a:p>
            <a:endParaRPr lang="en-US">
              <a:latin typeface="Trebuchet MS" charset="0"/>
            </a:endParaRPr>
          </a:p>
          <a:p>
            <a:pPr lvl="1">
              <a:buFontTx/>
              <a:buNone/>
            </a:pPr>
            <a:endParaRPr lang="en-US">
              <a:latin typeface="Trebuchet MS" charset="0"/>
              <a:ea typeface="ヒラギノ角ゴ Pro W3" charset="0"/>
            </a:endParaRPr>
          </a:p>
          <a:p>
            <a:pPr lvl="1">
              <a:buFontTx/>
              <a:buNone/>
            </a:pPr>
            <a:r>
              <a:rPr lang="en-US">
                <a:latin typeface="Trebuchet MS" charset="0"/>
                <a:ea typeface="ヒラギノ角ゴ Pro W3" charset="0"/>
              </a:rPr>
              <a:t>where </a:t>
            </a:r>
            <a:r>
              <a:rPr lang="en-US" i="1">
                <a:latin typeface="Trebuchet MS" charset="0"/>
                <a:ea typeface="ヒラギノ角ゴ Pro W3" charset="0"/>
              </a:rPr>
              <a:t>P(z)</a:t>
            </a:r>
            <a:r>
              <a:rPr lang="en-US">
                <a:latin typeface="Trebuchet MS" charset="0"/>
                <a:ea typeface="ヒラギノ角ゴ Pro W3" charset="0"/>
              </a:rPr>
              <a:t> is the pressure in millibars at altitude z, and </a:t>
            </a:r>
            <a:r>
              <a:rPr lang="en-US" i="1">
                <a:latin typeface="Trebuchet MS" charset="0"/>
                <a:ea typeface="ヒラギノ角ゴ Pro W3" charset="0"/>
              </a:rPr>
              <a:t>T(z)</a:t>
            </a:r>
            <a:r>
              <a:rPr lang="en-US">
                <a:latin typeface="Trebuchet MS" charset="0"/>
                <a:ea typeface="ヒラギノ角ゴ Pro W3" charset="0"/>
              </a:rPr>
              <a:t> is temperature in degrees K at altitude z</a:t>
            </a:r>
          </a:p>
          <a:p>
            <a:r>
              <a:rPr lang="en-US">
                <a:latin typeface="Trebuchet MS" charset="0"/>
              </a:rPr>
              <a:t>Because pressure  </a:t>
            </a:r>
            <a:r>
              <a:rPr lang="en-US" i="1">
                <a:latin typeface="Trebuchet MS" charset="0"/>
              </a:rPr>
              <a:t>P(z)</a:t>
            </a:r>
            <a:r>
              <a:rPr lang="en-US">
                <a:latin typeface="Trebuchet MS" charset="0"/>
              </a:rPr>
              <a:t>  falls off exponentially with altitude, Rayleigh beacons are generally limited to altitudes below 8 - 12 km</a:t>
            </a:r>
          </a:p>
        </p:txBody>
      </p:sp>
      <p:graphicFrame>
        <p:nvGraphicFramePr>
          <p:cNvPr id="46083" name="Object 2"/>
          <p:cNvGraphicFramePr>
            <a:graphicFrameLocks noChangeAspect="1"/>
          </p:cNvGraphicFramePr>
          <p:nvPr/>
        </p:nvGraphicFramePr>
        <p:xfrm>
          <a:off x="1484313" y="2765425"/>
          <a:ext cx="61722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3" name="Equation" r:id="rId4" imgW="2628900" imgH="419100" progId="Equation.DSMT4">
                  <p:embed/>
                </p:oleObj>
              </mc:Choice>
              <mc:Fallback>
                <p:oleObj name="Equation" r:id="rId4" imgW="26289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2765425"/>
                        <a:ext cx="61722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Rayleigh laser guide stars use timing of laser pulses to detect light from </a:t>
            </a:r>
            <a:r>
              <a:rPr lang="en-US">
                <a:latin typeface="Symbol" charset="0"/>
              </a:rPr>
              <a:t>Δ</a:t>
            </a:r>
            <a:r>
              <a:rPr lang="en-US">
                <a:latin typeface="Trebuchet MS" charset="0"/>
              </a:rPr>
              <a:t>z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5792788" cy="4914900"/>
          </a:xfrm>
        </p:spPr>
        <p:txBody>
          <a:bodyPr/>
          <a:lstStyle/>
          <a:p>
            <a:pPr>
              <a:spcBef>
                <a:spcPct val="130000"/>
              </a:spcBef>
            </a:pPr>
            <a:r>
              <a:rPr lang="en-US">
                <a:latin typeface="Trebuchet MS" charset="0"/>
              </a:rPr>
              <a:t>Use a pulsed laser, preferably at a short wavelength (UV or blue or green) to take advantage of  </a:t>
            </a:r>
            <a:r>
              <a:rPr lang="en-US">
                <a:latin typeface="Trebuchet MS" charset="0"/>
                <a:sym typeface="Symbol" charset="0"/>
              </a:rPr>
              <a:t>λ</a:t>
            </a:r>
            <a:r>
              <a:rPr lang="en-US" baseline="30000">
                <a:latin typeface="Trebuchet MS" charset="0"/>
              </a:rPr>
              <a:t>-4</a:t>
            </a:r>
            <a:endParaRPr lang="en-US">
              <a:latin typeface="Trebuchet MS" charset="0"/>
            </a:endParaRPr>
          </a:p>
          <a:p>
            <a:pPr>
              <a:spcBef>
                <a:spcPct val="130000"/>
              </a:spcBef>
            </a:pPr>
            <a:r>
              <a:rPr lang="en-US">
                <a:latin typeface="Trebuchet MS" charset="0"/>
              </a:rPr>
              <a:t>Cut out scattering from altitudes lower than z by taking advantage of light travel time z/c</a:t>
            </a:r>
          </a:p>
          <a:p>
            <a:pPr>
              <a:spcBef>
                <a:spcPct val="130000"/>
              </a:spcBef>
            </a:pPr>
            <a:r>
              <a:rPr lang="en-US">
                <a:latin typeface="Trebuchet MS" charset="0"/>
              </a:rPr>
              <a:t>Only open shutter of your wavefront sensor when you know that a laser pulse has come from the  desired scattering volume </a:t>
            </a:r>
            <a:r>
              <a:rPr lang="en-US">
                <a:latin typeface="Symbol" charset="0"/>
              </a:rPr>
              <a:t>Δ</a:t>
            </a:r>
            <a:r>
              <a:rPr lang="en-US">
                <a:latin typeface="Trebuchet MS" charset="0"/>
              </a:rPr>
              <a:t>z at altitude z</a:t>
            </a:r>
          </a:p>
        </p:txBody>
      </p:sp>
      <p:pic>
        <p:nvPicPr>
          <p:cNvPr id="48131" name="Picture 4" descr="RayleighBeaconGeometry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4450" y="1319213"/>
            <a:ext cx="2124075" cy="38830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3" y="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Rayleigh laser guide stars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2462213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Trebuchet MS" charset="0"/>
              </a:rPr>
              <a:t>LBT ARGOS </a:t>
            </a:r>
            <a:br>
              <a:rPr lang="en-US" sz="2000" dirty="0">
                <a:latin typeface="Trebuchet MS" charset="0"/>
              </a:rPr>
            </a:br>
            <a:r>
              <a:rPr lang="en-US" sz="2000" dirty="0">
                <a:latin typeface="Trebuchet MS" charset="0"/>
              </a:rPr>
              <a:t>laser guide star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Trebuchet MS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Trebuchet MS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Trebuchet MS" charset="0"/>
            </a:endParaRP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Trebuchet MS" charset="0"/>
              </a:rPr>
              <a:t>Starfire</a:t>
            </a:r>
            <a:r>
              <a:rPr lang="en-US" sz="2000" dirty="0">
                <a:latin typeface="Trebuchet MS" charset="0"/>
              </a:rPr>
              <a:t> Optical Range, NM.  Quite a few years ago.</a:t>
            </a:r>
          </a:p>
        </p:txBody>
      </p:sp>
      <p:pic>
        <p:nvPicPr>
          <p:cNvPr id="314374" name="Picture 6" descr="SOR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4109" y="4133988"/>
            <a:ext cx="2881312" cy="2303463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50181" name="Picture 8" descr="MMT_Las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r="-18"/>
          <a:stretch>
            <a:fillRect/>
          </a:stretch>
        </p:blipFill>
        <p:spPr>
          <a:xfrm>
            <a:off x="5872025" y="1330739"/>
            <a:ext cx="2422641" cy="2424044"/>
          </a:xfrm>
        </p:spPr>
      </p:pic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5838066" y="1318521"/>
            <a:ext cx="2524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 dirty="0">
                <a:latin typeface="Trebuchet MS Bold" charset="0"/>
              </a:rPr>
              <a:t>MMT laser guide star, Arizona</a:t>
            </a:r>
          </a:p>
        </p:txBody>
      </p:sp>
      <p:pic>
        <p:nvPicPr>
          <p:cNvPr id="2" name="Picture 1" descr="Robo-AO_las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08" y="4041913"/>
            <a:ext cx="1572802" cy="2374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569685" y="4728747"/>
            <a:ext cx="13424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 dirty="0" err="1">
                <a:latin typeface="Trebuchet MS Bold" charset="0"/>
              </a:rPr>
              <a:t>Robo</a:t>
            </a:r>
            <a:r>
              <a:rPr lang="en-US" sz="2000" dirty="0">
                <a:latin typeface="Trebuchet MS Bold" charset="0"/>
              </a:rPr>
              <a:t>-AO </a:t>
            </a:r>
            <a:br>
              <a:rPr lang="en-US" sz="2000" dirty="0">
                <a:latin typeface="Trebuchet MS Bold" charset="0"/>
              </a:rPr>
            </a:br>
            <a:r>
              <a:rPr lang="en-US" sz="2000" dirty="0">
                <a:latin typeface="Trebuchet MS Bold" charset="0"/>
              </a:rPr>
              <a:t>UV laser</a:t>
            </a:r>
          </a:p>
        </p:txBody>
      </p:sp>
      <p:pic>
        <p:nvPicPr>
          <p:cNvPr id="4" name="Picture 3" descr="argos_Kai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5" t="3620" r="-81335" b="-76016"/>
          <a:stretch/>
        </p:blipFill>
        <p:spPr>
          <a:xfrm>
            <a:off x="2153478" y="1424608"/>
            <a:ext cx="4792870" cy="4207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Outline of laser guide star topics 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0188"/>
            <a:ext cx="7802563" cy="4916487"/>
          </a:xfrm>
        </p:spPr>
        <p:txBody>
          <a:bodyPr/>
          <a:lstStyle/>
          <a:p>
            <a:pPr marL="455613" indent="-455613">
              <a:spcBef>
                <a:spcPct val="30000"/>
              </a:spcBef>
              <a:buFontTx/>
              <a:buNone/>
            </a:pPr>
            <a:endParaRPr lang="en-US" dirty="0">
              <a:latin typeface="Trebuchet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Why are laser guide stars needed?</a:t>
            </a:r>
          </a:p>
          <a:p>
            <a:pPr>
              <a:lnSpc>
                <a:spcPct val="130000"/>
              </a:lnSpc>
              <a:spcBef>
                <a:spcPct val="3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Principles of laser scattering in the atmosphere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latin typeface="Trebuchet MS" charset="0"/>
              </a:rPr>
              <a:t>What is the sodium layer?  How does it behave?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latin typeface="Trebuchet MS" charset="0"/>
              </a:rPr>
              <a:t>Physics of sodium atom excitation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latin typeface="Trebuchet MS" charset="0"/>
              </a:rPr>
              <a:t>Lasers used in astronomical laser guide star AO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 err="1">
                <a:latin typeface="Trebuchet MS" charset="0"/>
              </a:rPr>
              <a:t>Wavefront</a:t>
            </a:r>
            <a:r>
              <a:rPr lang="en-US" dirty="0">
                <a:latin typeface="Trebuchet MS" charset="0"/>
              </a:rPr>
              <a:t> errors for laser guide star AO</a:t>
            </a:r>
            <a:endParaRPr lang="en-US" dirty="0">
              <a:solidFill>
                <a:schemeClr val="tx2"/>
              </a:solidFill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46063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Trebuchet MS" charset="0"/>
              </a:rPr>
              <a:t> </a:t>
            </a:r>
            <a:r>
              <a:rPr lang="en-US" sz="3200" dirty="0">
                <a:latin typeface="Trebuchet MS" charset="0"/>
              </a:rPr>
              <a:t>Sodium Resonance Fluorescence</a:t>
            </a:r>
            <a:endParaRPr lang="en-US" sz="2400" dirty="0">
              <a:latin typeface="Trebuchet MS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7326" y="1354138"/>
            <a:ext cx="8349284" cy="5334000"/>
          </a:xfrm>
        </p:spPr>
        <p:txBody>
          <a:bodyPr/>
          <a:lstStyle/>
          <a:p>
            <a:pPr>
              <a:spcBef>
                <a:spcPts val="2640"/>
              </a:spcBef>
            </a:pPr>
            <a:r>
              <a:rPr lang="en-US" dirty="0">
                <a:latin typeface="Trebuchet MS" charset="0"/>
              </a:rPr>
              <a:t>Resonance scattering occurs when incident laser is tuned to a specific atomic transition.</a:t>
            </a:r>
          </a:p>
          <a:p>
            <a:pPr>
              <a:spcBef>
                <a:spcPts val="2640"/>
              </a:spcBef>
            </a:pPr>
            <a:r>
              <a:rPr lang="en-US" dirty="0">
                <a:latin typeface="Trebuchet MS" charset="0"/>
              </a:rPr>
              <a:t>Absorbed photon raises atom to excited state.  Atom emits photon of same wavelength via spontaneous or stimulated emission, returning to original lower state.</a:t>
            </a:r>
          </a:p>
          <a:p>
            <a:pPr>
              <a:spcBef>
                <a:spcPts val="2640"/>
              </a:spcBef>
            </a:pPr>
            <a:r>
              <a:rPr lang="en-US" dirty="0">
                <a:latin typeface="Trebuchet MS" charset="0"/>
              </a:rPr>
              <a:t>Large absorption and scattering cross-sections.</a:t>
            </a:r>
          </a:p>
          <a:p>
            <a:pPr>
              <a:spcBef>
                <a:spcPts val="2640"/>
              </a:spcBef>
            </a:pPr>
            <a:r>
              <a:rPr lang="en-US" dirty="0">
                <a:latin typeface="Trebuchet MS" charset="0"/>
              </a:rPr>
              <a:t>Layer in mesosphere ( h ~ 95 km, </a:t>
            </a:r>
            <a:r>
              <a:rPr lang="en-US" dirty="0" err="1">
                <a:latin typeface="Symbol" charset="0"/>
              </a:rPr>
              <a:t>Δ</a:t>
            </a:r>
            <a:r>
              <a:rPr lang="en-US" dirty="0" err="1">
                <a:latin typeface="Trebuchet MS" charset="0"/>
              </a:rPr>
              <a:t>h</a:t>
            </a:r>
            <a:r>
              <a:rPr lang="en-US" dirty="0">
                <a:latin typeface="Trebuchet MS" charset="0"/>
              </a:rPr>
              <a:t> ~ 10 km) containing alkali metals, sodium (10</a:t>
            </a:r>
            <a:r>
              <a:rPr lang="en-US" baseline="30000" dirty="0">
                <a:latin typeface="Trebuchet MS" charset="0"/>
              </a:rPr>
              <a:t>3</a:t>
            </a:r>
            <a:r>
              <a:rPr lang="en-US" dirty="0">
                <a:latin typeface="Trebuchet MS" charset="0"/>
              </a:rPr>
              <a:t> - 10</a:t>
            </a:r>
            <a:r>
              <a:rPr lang="en-US" baseline="30000" dirty="0">
                <a:latin typeface="Trebuchet MS" charset="0"/>
              </a:rPr>
              <a:t>4</a:t>
            </a:r>
            <a:r>
              <a:rPr lang="en-US" dirty="0">
                <a:latin typeface="Trebuchet MS" charset="0"/>
              </a:rPr>
              <a:t> atoms/cm</a:t>
            </a:r>
            <a:r>
              <a:rPr lang="en-US" baseline="30000" dirty="0">
                <a:latin typeface="Trebuchet MS" charset="0"/>
              </a:rPr>
              <a:t>3</a:t>
            </a:r>
            <a:r>
              <a:rPr lang="en-US" dirty="0">
                <a:latin typeface="Trebuchet MS" charset="0"/>
              </a:rPr>
              <a:t>), potassium, calcium </a:t>
            </a:r>
          </a:p>
          <a:p>
            <a:pPr>
              <a:spcBef>
                <a:spcPts val="2640"/>
              </a:spcBef>
            </a:pPr>
            <a:r>
              <a:rPr lang="en-US" dirty="0">
                <a:latin typeface="Trebuchet MS" charset="0"/>
              </a:rPr>
              <a:t>Strongest laser return is from D</a:t>
            </a:r>
            <a:r>
              <a:rPr lang="en-US" baseline="-25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line of Na at 589 nm.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The atmospheric sodium layer: </a:t>
            </a:r>
            <a:br>
              <a:rPr lang="en-US">
                <a:latin typeface="Trebuchet MS" charset="0"/>
              </a:rPr>
            </a:br>
            <a:r>
              <a:rPr lang="en-US">
                <a:latin typeface="Trebuchet MS" charset="0"/>
              </a:rPr>
              <a:t>altitude ~ 95 km , thickness ~ 10 km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30200" y="5729288"/>
            <a:ext cx="8534400" cy="1128712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Layer of neutral sodium atoms in mesosphere (height ~ 95 km)</a:t>
            </a:r>
          </a:p>
          <a:p>
            <a:r>
              <a:rPr lang="en-US" sz="2000">
                <a:latin typeface="Trebuchet MS" charset="0"/>
              </a:rPr>
              <a:t>Thought to be deposited as smallest meteorites burn up</a:t>
            </a:r>
          </a:p>
        </p:txBody>
      </p:sp>
      <p:pic>
        <p:nvPicPr>
          <p:cNvPr id="56323" name="Picture 4" descr="Miloni_Na_Carto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6825" y="1317625"/>
            <a:ext cx="2838450" cy="3397250"/>
          </a:xfrm>
        </p:spPr>
      </p:pic>
      <p:pic>
        <p:nvPicPr>
          <p:cNvPr id="56324" name="Picture 5" descr="Na_Density_Profil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3650" y="1527175"/>
            <a:ext cx="3216275" cy="2562225"/>
          </a:xfrm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5381625" y="4205288"/>
            <a:ext cx="2708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1">
                <a:latin typeface="Trebuchet MS" charset="0"/>
              </a:rPr>
              <a:t>Credit: Clemesha, 1997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1516063" y="4821238"/>
            <a:ext cx="2473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1">
                <a:latin typeface="Trebuchet MS" charset="0"/>
              </a:rPr>
              <a:t>Credit: Milonni, LANL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Rayleigh scattering vs. sodium resonance fluorescence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4963" y="3286125"/>
            <a:ext cx="4749800" cy="3319463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M = molecular mass, n = no. density, T = temperature, k = Planck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 altLang="ja-JP">
                <a:latin typeface="Trebuchet MS" charset="0"/>
              </a:rPr>
              <a:t>s constant, g = gravitational acceleration </a:t>
            </a:r>
          </a:p>
          <a:p>
            <a:r>
              <a:rPr lang="en-US">
                <a:latin typeface="Trebuchet MS" charset="0"/>
              </a:rPr>
              <a:t>Rayleigh scattering dominates over sodium fluorescence scattering below h = 75 km.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8100" y="1616075"/>
            <a:ext cx="756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70000"/>
              </a:spcBef>
              <a:buClr>
                <a:schemeClr val="tx2"/>
              </a:buClr>
              <a:buSzPct val="100000"/>
              <a:buFontTx/>
              <a:buChar char="•"/>
            </a:pPr>
            <a:r>
              <a:rPr lang="en-US" b="1">
                <a:latin typeface="Trebuchet MS" charset="0"/>
              </a:rPr>
              <a:t>  Atmosphere has ~ exponential density profile:</a:t>
            </a:r>
          </a:p>
        </p:txBody>
      </p:sp>
      <p:grpSp>
        <p:nvGrpSpPr>
          <p:cNvPr id="58372" name="Group 5"/>
          <p:cNvGrpSpPr>
            <a:grpSpLocks/>
          </p:cNvGrpSpPr>
          <p:nvPr/>
        </p:nvGrpSpPr>
        <p:grpSpPr bwMode="auto">
          <a:xfrm>
            <a:off x="5586413" y="2651125"/>
            <a:ext cx="3278187" cy="3546475"/>
            <a:chOff x="3519" y="1670"/>
            <a:chExt cx="2065" cy="2234"/>
          </a:xfrm>
        </p:grpSpPr>
        <p:pic>
          <p:nvPicPr>
            <p:cNvPr id="58374" name="Picture 6" descr="RayleighSo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" y="1670"/>
              <a:ext cx="2065" cy="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>
              <a:off x="4224" y="1886"/>
              <a:ext cx="8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  <a:latin typeface="Trebuchet MS" charset="0"/>
                </a:rPr>
                <a:t>Cartoon</a:t>
              </a:r>
            </a:p>
          </p:txBody>
        </p:sp>
      </p:grpSp>
      <p:graphicFrame>
        <p:nvGraphicFramePr>
          <p:cNvPr id="58373" name="Object 2"/>
          <p:cNvGraphicFramePr>
            <a:graphicFrameLocks noChangeAspect="1"/>
          </p:cNvGraphicFramePr>
          <p:nvPr/>
        </p:nvGraphicFramePr>
        <p:xfrm>
          <a:off x="395288" y="2303463"/>
          <a:ext cx="492125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5" name="Equation" r:id="rId5" imgW="3924300" imgH="571500" progId="Equation.DSMT4">
                  <p:embed/>
                </p:oleObj>
              </mc:Choice>
              <mc:Fallback>
                <p:oleObj name="Equation" r:id="rId5" imgW="3924300" imgH="571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303463"/>
                        <a:ext cx="4921250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Image of sodium light taken from telescope very close to main telescope</a:t>
            </a:r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1530350"/>
            <a:ext cx="3357562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5356225" y="5135563"/>
            <a:ext cx="3622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Rayleigh scattered light</a:t>
            </a:r>
          </a:p>
          <a:p>
            <a:pPr algn="ctr"/>
            <a:r>
              <a:rPr lang="en-US" b="1">
                <a:latin typeface="Arial" charset="0"/>
              </a:rPr>
              <a:t>from low altitudes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5672138" y="1673225"/>
            <a:ext cx="3046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Light from Na layer at ~ 100 km</a:t>
            </a:r>
          </a:p>
        </p:txBody>
      </p:sp>
      <p:sp>
        <p:nvSpPr>
          <p:cNvPr id="62469" name="Line 6"/>
          <p:cNvSpPr>
            <a:spLocks noChangeShapeType="1"/>
          </p:cNvSpPr>
          <p:nvPr/>
        </p:nvSpPr>
        <p:spPr bwMode="auto">
          <a:xfrm flipH="1">
            <a:off x="4056063" y="1981200"/>
            <a:ext cx="1481137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70" name="Line 7"/>
          <p:cNvSpPr>
            <a:spLocks noChangeShapeType="1"/>
          </p:cNvSpPr>
          <p:nvPr/>
        </p:nvSpPr>
        <p:spPr bwMode="auto">
          <a:xfrm flipH="1" flipV="1">
            <a:off x="3548063" y="5308600"/>
            <a:ext cx="1590675" cy="16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71" name="Line 8"/>
          <p:cNvSpPr>
            <a:spLocks noChangeShapeType="1"/>
          </p:cNvSpPr>
          <p:nvPr/>
        </p:nvSpPr>
        <p:spPr bwMode="auto">
          <a:xfrm flipH="1" flipV="1">
            <a:off x="3776663" y="3038475"/>
            <a:ext cx="1760537" cy="48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472" name="Text Box 9"/>
          <p:cNvSpPr txBox="1">
            <a:spLocks noChangeArrowheads="1"/>
          </p:cNvSpPr>
          <p:nvPr/>
        </p:nvSpPr>
        <p:spPr bwMode="auto">
          <a:xfrm>
            <a:off x="5664200" y="3189288"/>
            <a:ext cx="3046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Max. altitude of Rayleigh ~ 35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5113" y="1512888"/>
            <a:ext cx="16446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View is highly fore-shortened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265113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Can model Na D</a:t>
            </a:r>
            <a:r>
              <a:rPr lang="en-US" baseline="-25000">
                <a:latin typeface="Trebuchet MS" charset="0"/>
              </a:rPr>
              <a:t>2</a:t>
            </a:r>
            <a:r>
              <a:rPr lang="en-US">
                <a:latin typeface="Trebuchet MS" charset="0"/>
              </a:rPr>
              <a:t> transition as a two-level atom (one valence electron)</a:t>
            </a:r>
          </a:p>
        </p:txBody>
      </p:sp>
      <p:pic>
        <p:nvPicPr>
          <p:cNvPr id="64514" name="Picture 3" descr="EnergyLevelsD2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524000"/>
            <a:ext cx="5780087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AutoShape 4"/>
          <p:cNvSpPr>
            <a:spLocks/>
          </p:cNvSpPr>
          <p:nvPr/>
        </p:nvSpPr>
        <p:spPr bwMode="auto">
          <a:xfrm>
            <a:off x="6272213" y="1801813"/>
            <a:ext cx="298450" cy="673100"/>
          </a:xfrm>
          <a:prstGeom prst="rightBrace">
            <a:avLst>
              <a:gd name="adj1" fmla="val 1879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6326188" y="1757363"/>
            <a:ext cx="2428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200" b="1">
                <a:latin typeface="Arial" charset="0"/>
              </a:rPr>
              <a:t>Hyperfine splitting</a:t>
            </a:r>
            <a:endParaRPr lang="en-US" sz="2200"/>
          </a:p>
        </p:txBody>
      </p:sp>
      <p:sp>
        <p:nvSpPr>
          <p:cNvPr id="64517" name="AutoShape 6"/>
          <p:cNvSpPr>
            <a:spLocks/>
          </p:cNvSpPr>
          <p:nvPr/>
        </p:nvSpPr>
        <p:spPr bwMode="auto">
          <a:xfrm>
            <a:off x="6294438" y="3641725"/>
            <a:ext cx="298450" cy="304800"/>
          </a:xfrm>
          <a:prstGeom prst="rightBrace">
            <a:avLst>
              <a:gd name="adj1" fmla="val 8511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6711950" y="3187700"/>
            <a:ext cx="19415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200" b="1">
                <a:latin typeface="Arial" charset="0"/>
              </a:rPr>
              <a:t>Hyperfine splitting (not to scale)</a:t>
            </a:r>
            <a:endParaRPr lang="en-US" sz="2200"/>
          </a:p>
        </p:txBody>
      </p:sp>
      <p:sp>
        <p:nvSpPr>
          <p:cNvPr id="6451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39700" y="4389438"/>
            <a:ext cx="8864600" cy="2557462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Hyperfine splitting: spins of valence electron and nucleus are (or are not) aligned</a:t>
            </a:r>
          </a:p>
          <a:p>
            <a:r>
              <a:rPr lang="en-US">
                <a:latin typeface="Trebuchet MS" charset="0"/>
              </a:rPr>
              <a:t>Separation between upper three hyperfine states is small</a:t>
            </a:r>
          </a:p>
          <a:p>
            <a:r>
              <a:rPr lang="en-US">
                <a:latin typeface="Trebuchet MS" charset="0"/>
              </a:rPr>
              <a:t>Separation bet. two ground states is large:  1.8 GHz</a:t>
            </a:r>
          </a:p>
        </p:txBody>
      </p:sp>
      <p:sp>
        <p:nvSpPr>
          <p:cNvPr id="64520" name="Oval 9"/>
          <p:cNvSpPr>
            <a:spLocks noChangeArrowheads="1"/>
          </p:cNvSpPr>
          <p:nvPr/>
        </p:nvSpPr>
        <p:spPr bwMode="auto">
          <a:xfrm>
            <a:off x="5275263" y="2838450"/>
            <a:ext cx="1074737" cy="55245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3216"/>
              </a:spcBef>
            </a:pPr>
            <a:r>
              <a:rPr lang="en-US" dirty="0">
                <a:latin typeface="Trebuchet MS" charset="0"/>
              </a:rPr>
              <a:t>Movie of </a:t>
            </a:r>
            <a:r>
              <a:rPr lang="en-US" dirty="0">
                <a:latin typeface="Trebuchet MS" charset="0"/>
                <a:hlinkClick r:id="rId2"/>
              </a:rPr>
              <a:t>3 lasers in operation</a:t>
            </a:r>
            <a:r>
              <a:rPr lang="en-US" dirty="0">
                <a:latin typeface="Trebuchet MS" charset="0"/>
              </a:rPr>
              <a:t> on Mauna Kea, HI: </a:t>
            </a:r>
            <a:br>
              <a:rPr lang="en-US" dirty="0">
                <a:latin typeface="Trebuchet MS" charset="0"/>
              </a:rPr>
            </a:br>
            <a:r>
              <a:rPr lang="pt-BR" dirty="0" err="1">
                <a:latin typeface="Trebuchet MS" charset="0"/>
                <a:hlinkClick r:id="rId3"/>
              </a:rPr>
              <a:t>https</a:t>
            </a:r>
            <a:r>
              <a:rPr lang="pt-BR" dirty="0">
                <a:latin typeface="Trebuchet MS" charset="0"/>
                <a:hlinkClick r:id="rId3"/>
              </a:rPr>
              <a:t>://</a:t>
            </a:r>
            <a:r>
              <a:rPr lang="pt-BR" dirty="0" err="1">
                <a:latin typeface="Trebuchet MS" charset="0"/>
                <a:hlinkClick r:id="rId3"/>
              </a:rPr>
              <a:t>vimeo.com</a:t>
            </a:r>
            <a:r>
              <a:rPr lang="pt-BR" dirty="0">
                <a:latin typeface="Trebuchet MS" charset="0"/>
                <a:hlinkClick r:id="rId3"/>
              </a:rPr>
              <a:t>/24338510</a:t>
            </a:r>
            <a:endParaRPr lang="en-US" dirty="0"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Overview of sodium physics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540" y="1445592"/>
            <a:ext cx="7977808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Trebuchet MS" charset="0"/>
              </a:rPr>
              <a:t>Column density of sodium atoms is relatively low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rebuchet MS" charset="0"/>
                <a:ea typeface="ヒラギノ角ゴ Pro W3" charset="0"/>
              </a:rPr>
              <a:t>Less than 600 kg in whole Earth</a:t>
            </a:r>
            <a:r>
              <a:rPr lang="ja-JP" altLang="en-US" dirty="0">
                <a:latin typeface="Trebuchet MS" charset="0"/>
                <a:ea typeface="ヒラギノ角ゴ Pro W3" charset="0"/>
              </a:rPr>
              <a:t>’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s sodium layer!</a:t>
            </a:r>
          </a:p>
          <a:p>
            <a:pPr>
              <a:lnSpc>
                <a:spcPct val="90000"/>
              </a:lnSpc>
              <a:spcBef>
                <a:spcPts val="3216"/>
              </a:spcBef>
            </a:pPr>
            <a:r>
              <a:rPr lang="en-US" dirty="0">
                <a:latin typeface="Trebuchet MS" charset="0"/>
              </a:rPr>
              <a:t>When you shine a laser on the sodium layer, the optical depth is only a few percent.  Most of light just keeps on going upwards.</a:t>
            </a:r>
          </a:p>
          <a:p>
            <a:pPr>
              <a:lnSpc>
                <a:spcPct val="90000"/>
              </a:lnSpc>
              <a:spcBef>
                <a:spcPts val="3216"/>
              </a:spcBef>
            </a:pPr>
            <a:r>
              <a:rPr lang="en-US" dirty="0">
                <a:latin typeface="Trebuchet MS" charset="0"/>
              </a:rPr>
              <a:t>Natural lifetime of D</a:t>
            </a:r>
            <a:r>
              <a:rPr lang="en-US" baseline="-25000" dirty="0">
                <a:latin typeface="Trebuchet MS" charset="0"/>
              </a:rPr>
              <a:t>2</a:t>
            </a:r>
            <a:r>
              <a:rPr lang="en-US" dirty="0">
                <a:latin typeface="Trebuchet MS" charset="0"/>
              </a:rPr>
              <a:t> transition is short: 16 </a:t>
            </a:r>
            <a:r>
              <a:rPr lang="en-US" dirty="0" err="1">
                <a:latin typeface="Trebuchet MS" charset="0"/>
              </a:rPr>
              <a:t>nsec</a:t>
            </a:r>
            <a:endParaRPr lang="en-US" dirty="0">
              <a:latin typeface="Trebuchet MS" charset="0"/>
            </a:endParaRPr>
          </a:p>
          <a:p>
            <a:pPr>
              <a:lnSpc>
                <a:spcPct val="90000"/>
              </a:lnSpc>
              <a:spcBef>
                <a:spcPts val="3216"/>
              </a:spcBef>
            </a:pPr>
            <a:r>
              <a:rPr lang="en-US" dirty="0">
                <a:latin typeface="Trebuchet MS" charset="0"/>
              </a:rPr>
              <a:t>Can</a:t>
            </a:r>
            <a:r>
              <a:rPr lang="ja-JP" altLang="en-US" dirty="0">
                <a:latin typeface="Trebuchet MS" charset="0"/>
              </a:rPr>
              <a:t>’</a:t>
            </a:r>
            <a:r>
              <a:rPr lang="en-US" altLang="ja-JP" dirty="0">
                <a:latin typeface="Trebuchet MS" charset="0"/>
              </a:rPr>
              <a:t>t just pour on more laser power, because sodium D</a:t>
            </a:r>
            <a:r>
              <a:rPr lang="en-US" altLang="ja-JP" baseline="-25000" dirty="0">
                <a:latin typeface="Trebuchet MS" charset="0"/>
              </a:rPr>
              <a:t>2</a:t>
            </a:r>
            <a:r>
              <a:rPr lang="en-US" altLang="ja-JP" dirty="0">
                <a:latin typeface="Trebuchet MS" charset="0"/>
              </a:rPr>
              <a:t> transition saturates: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rebuchet MS" charset="0"/>
                <a:ea typeface="ヒラギノ角ゴ Pro W3" charset="0"/>
              </a:rPr>
              <a:t>Once all the atoms that CAN be in the excited state ARE in the excited state, return signal stops increasing even with more laser power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Origin of sodium layer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Layer 10 km thick, at an altitude of 90 km  - 105 km in the Earth</a:t>
            </a:r>
            <a:r>
              <a:rPr lang="ja-JP" altLang="en-US" dirty="0">
                <a:latin typeface="Trebuchet MS" charset="0"/>
              </a:rPr>
              <a:t>’</a:t>
            </a:r>
            <a:r>
              <a:rPr lang="en-US" altLang="ja-JP" dirty="0">
                <a:latin typeface="Trebuchet MS" charset="0"/>
              </a:rPr>
              <a:t>s </a:t>
            </a:r>
            <a:r>
              <a:rPr lang="ja-JP" altLang="en-US" dirty="0">
                <a:latin typeface="Trebuchet MS" charset="0"/>
              </a:rPr>
              <a:t>“</a:t>
            </a:r>
            <a:r>
              <a:rPr lang="en-US" altLang="ja-JP" dirty="0">
                <a:latin typeface="Trebuchet MS" charset="0"/>
              </a:rPr>
              <a:t>mesosphere</a:t>
            </a:r>
            <a:r>
              <a:rPr lang="ja-JP" altLang="en-US" dirty="0">
                <a:latin typeface="Trebuchet MS" charset="0"/>
              </a:rPr>
              <a:t>”</a:t>
            </a:r>
            <a:endParaRPr lang="en-US" altLang="ja-JP" dirty="0">
              <a:latin typeface="Trebuchet MS" charset="0"/>
            </a:endParaRPr>
          </a:p>
          <a:p>
            <a:pPr>
              <a:spcBef>
                <a:spcPts val="3216"/>
              </a:spcBef>
            </a:pPr>
            <a:r>
              <a:rPr lang="en-US" dirty="0">
                <a:latin typeface="Trebuchet MS" charset="0"/>
              </a:rPr>
              <a:t>Thought to be due to meteorites: at this altitude, small meteorites aimed toward the Earth first get hot enough to evaporate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Deposit their elements in atmosphere in atomic state: iron, potassium, sodium, lithium, …..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Atomic layer is </a:t>
            </a:r>
            <a:r>
              <a:rPr lang="ja-JP" altLang="en-US" dirty="0">
                <a:latin typeface="Trebuchet MS" charset="0"/>
                <a:ea typeface="ヒラギノ角ゴ Pro W3" charset="0"/>
              </a:rPr>
              <a:t>“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eaten away</a:t>
            </a:r>
            <a:r>
              <a:rPr lang="ja-JP" altLang="en-US" dirty="0">
                <a:latin typeface="Trebuchet MS" charset="0"/>
                <a:ea typeface="ヒラギノ角ゴ Pro W3" charset="0"/>
              </a:rPr>
              <a:t>”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 at its bottom by chemical reactions (e.g. oxidation reactions)</a:t>
            </a:r>
            <a:endParaRPr lang="en-US" dirty="0">
              <a:latin typeface="Trebuchet MS" charset="0"/>
              <a:ea typeface="ヒラギノ角ゴ Pro W3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15875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Sodium abundance varies with season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680075" y="1387475"/>
            <a:ext cx="3317875" cy="5321300"/>
          </a:xfrm>
        </p:spPr>
        <p:txBody>
          <a:bodyPr/>
          <a:lstStyle/>
          <a:p>
            <a:pPr>
              <a:spcBef>
                <a:spcPct val="40000"/>
              </a:spcBef>
            </a:pPr>
            <a:r>
              <a:rPr lang="en-US" dirty="0">
                <a:latin typeface="Trebuchet MS" charset="0"/>
              </a:rPr>
              <a:t>Equatorial regions: density is more constant over the year, but peak is lower</a:t>
            </a:r>
          </a:p>
          <a:p>
            <a:pPr>
              <a:spcBef>
                <a:spcPct val="40000"/>
              </a:spcBef>
            </a:pPr>
            <a:r>
              <a:rPr lang="en-US" dirty="0">
                <a:latin typeface="Trebuchet MS" charset="0"/>
              </a:rPr>
              <a:t>Temperate regions: lowest density in summer</a:t>
            </a:r>
          </a:p>
          <a:p>
            <a:pPr lvl="1">
              <a:spcBef>
                <a:spcPct val="40000"/>
              </a:spcBef>
            </a:pPr>
            <a:r>
              <a:rPr lang="en-US" dirty="0">
                <a:latin typeface="Trebuchet MS" charset="0"/>
                <a:ea typeface="ヒラギノ角ゴ Pro W3" charset="0"/>
              </a:rPr>
              <a:t>Chemical reactions at bottom of layer</a:t>
            </a:r>
          </a:p>
        </p:txBody>
      </p:sp>
      <p:pic>
        <p:nvPicPr>
          <p:cNvPr id="72707" name="Picture 8" descr="SeasonalNaVariation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071"/>
          <a:stretch>
            <a:fillRect/>
          </a:stretch>
        </p:blipFill>
        <p:spPr bwMode="auto">
          <a:xfrm>
            <a:off x="123825" y="1333500"/>
            <a:ext cx="5516563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6475" y="1876425"/>
            <a:ext cx="7508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70°N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1713" y="1881188"/>
            <a:ext cx="752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40°N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8400" y="3259138"/>
            <a:ext cx="10795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Equator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3450" y="3228975"/>
            <a:ext cx="7127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20°S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Time variation of Na density profiles over periods of 4 - 5 hours</a:t>
            </a:r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44775"/>
            <a:ext cx="43180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0900" y="2651125"/>
            <a:ext cx="4273550" cy="3327400"/>
          </a:xfrm>
        </p:spPr>
      </p:pic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611188" y="20240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Night 1: single peaked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4983163" y="2024063"/>
            <a:ext cx="353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Night 2: double peaked</a:t>
            </a:r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2449513" y="618013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latin typeface="Arial" charset="0"/>
              </a:rPr>
              <a:t>At La Palma, Canary Islands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Outline of laser guide star topics 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0188"/>
            <a:ext cx="7802563" cy="4916487"/>
          </a:xfrm>
        </p:spPr>
        <p:txBody>
          <a:bodyPr/>
          <a:lstStyle/>
          <a:p>
            <a:pPr marL="455613" indent="-455613">
              <a:spcBef>
                <a:spcPct val="30000"/>
              </a:spcBef>
              <a:buFontTx/>
              <a:buNone/>
            </a:pPr>
            <a:endParaRPr lang="en-US" dirty="0">
              <a:latin typeface="Trebuchet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 Why are laser guide stars needed?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 Principles of laser scattering in the atmosphere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What is the sodium layer?  How does it behave?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latin typeface="Trebuchet MS" charset="0"/>
              </a:rPr>
              <a:t>Physics of sodium atom excitation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latin typeface="Trebuchet MS" charset="0"/>
              </a:rPr>
              <a:t>Lasers used in astronomical laser guide star AO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 err="1">
                <a:latin typeface="Trebuchet MS" charset="0"/>
              </a:rPr>
              <a:t>Wavefront</a:t>
            </a:r>
            <a:r>
              <a:rPr lang="en-US" dirty="0">
                <a:latin typeface="Trebuchet MS" charset="0"/>
              </a:rPr>
              <a:t> errors for laser guide star AO</a:t>
            </a:r>
            <a:endParaRPr lang="en-US" dirty="0">
              <a:solidFill>
                <a:schemeClr val="tx2"/>
              </a:solidFill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Atomic processes for two-level atom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ct val="50000"/>
              </a:spcAft>
            </a:pPr>
            <a:r>
              <a:rPr lang="en-US">
                <a:latin typeface="Trebuchet MS" charset="0"/>
              </a:rPr>
              <a:t>Einstein, 1916: atom interacts with light in 3 ways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Spontaneous emission</a:t>
            </a:r>
          </a:p>
          <a:p>
            <a:pPr lvl="1"/>
            <a:endParaRPr lang="en-US">
              <a:latin typeface="Trebuchet MS" charset="0"/>
              <a:ea typeface="ヒラギノ角ゴ Pro W3" charset="0"/>
            </a:endParaRPr>
          </a:p>
          <a:p>
            <a:pPr lvl="1"/>
            <a:endParaRPr lang="en-US">
              <a:latin typeface="Trebuchet MS" charset="0"/>
              <a:ea typeface="ヒラギノ角ゴ Pro W3" charset="0"/>
            </a:endParaRP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Stimulated emission</a:t>
            </a:r>
          </a:p>
          <a:p>
            <a:pPr lvl="1"/>
            <a:endParaRPr lang="en-US">
              <a:latin typeface="Trebuchet MS" charset="0"/>
              <a:ea typeface="ヒラギノ角ゴ Pro W3" charset="0"/>
            </a:endParaRPr>
          </a:p>
          <a:p>
            <a:pPr lvl="1"/>
            <a:endParaRPr lang="en-US">
              <a:latin typeface="Trebuchet MS" charset="0"/>
              <a:ea typeface="ヒラギノ角ゴ Pro W3" charset="0"/>
            </a:endParaRP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Absorption</a:t>
            </a:r>
          </a:p>
        </p:txBody>
      </p:sp>
      <p:graphicFrame>
        <p:nvGraphicFramePr>
          <p:cNvPr id="81923" name="Object 2"/>
          <p:cNvGraphicFramePr>
            <a:graphicFrameLocks noChangeAspect="1"/>
          </p:cNvGraphicFramePr>
          <p:nvPr/>
        </p:nvGraphicFramePr>
        <p:xfrm>
          <a:off x="2767013" y="2709863"/>
          <a:ext cx="185737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4" name="Equation" r:id="rId4" imgW="1181100" imgH="457200" progId="Equation.DSMT4">
                  <p:embed/>
                </p:oleObj>
              </mc:Choice>
              <mc:Fallback>
                <p:oleObj name="Equation" r:id="rId4" imgW="11811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3" y="2709863"/>
                        <a:ext cx="1857375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4" name="Picture 5" descr="SpontaneousEmission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2319338"/>
            <a:ext cx="14430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25" name="Object 3"/>
          <p:cNvGraphicFramePr>
            <a:graphicFrameLocks noChangeAspect="1"/>
          </p:cNvGraphicFramePr>
          <p:nvPr/>
        </p:nvGraphicFramePr>
        <p:xfrm>
          <a:off x="2808288" y="4044950"/>
          <a:ext cx="2122487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5" name="Equation" r:id="rId7" imgW="1447800" imgH="444500" progId="Equation.DSMT4">
                  <p:embed/>
                </p:oleObj>
              </mc:Choice>
              <mc:Fallback>
                <p:oleObj name="Equation" r:id="rId7" imgW="14478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288" y="4044950"/>
                        <a:ext cx="2122487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6" name="Picture 7" descr="StimulatedEmissionCarto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3663950"/>
            <a:ext cx="14366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27" name="Object 4"/>
          <p:cNvGraphicFramePr>
            <a:graphicFrameLocks noChangeAspect="1"/>
          </p:cNvGraphicFramePr>
          <p:nvPr/>
        </p:nvGraphicFramePr>
        <p:xfrm>
          <a:off x="2787650" y="5286375"/>
          <a:ext cx="2344738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6" name="Equation" r:id="rId10" imgW="1511300" imgH="444500" progId="Equation.DSMT4">
                  <p:embed/>
                </p:oleObj>
              </mc:Choice>
              <mc:Fallback>
                <p:oleObj name="Equation" r:id="rId10" imgW="1511300" imgH="4445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5286375"/>
                        <a:ext cx="2344738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8" name="Picture 9" descr="Absorpti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5008563"/>
            <a:ext cx="1423988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29" name="Object 5"/>
          <p:cNvGraphicFramePr>
            <a:graphicFrameLocks noChangeAspect="1"/>
          </p:cNvGraphicFramePr>
          <p:nvPr/>
        </p:nvGraphicFramePr>
        <p:xfrm>
          <a:off x="349250" y="6327775"/>
          <a:ext cx="736758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7" name="Equation" r:id="rId13" imgW="4229100" imgH="228600" progId="Equation.3">
                  <p:embed/>
                </p:oleObj>
              </mc:Choice>
              <mc:Fallback>
                <p:oleObj name="Equation" r:id="rId13" imgW="42291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6327775"/>
                        <a:ext cx="7367588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0" name="Text Box 11"/>
          <p:cNvSpPr txBox="1">
            <a:spLocks noChangeArrowheads="1"/>
          </p:cNvSpPr>
          <p:nvPr/>
        </p:nvSpPr>
        <p:spPr bwMode="auto">
          <a:xfrm>
            <a:off x="7478713" y="3986213"/>
            <a:ext cx="1514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1">
                <a:latin typeface="Trebuchet MS" charset="0"/>
              </a:rPr>
              <a:t>Graphics credit: Wikipedia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Saturation effects in the Na layer, from Ed </a:t>
            </a:r>
            <a:r>
              <a:rPr lang="en-US" dirty="0" err="1">
                <a:latin typeface="Trebuchet MS" charset="0"/>
              </a:rPr>
              <a:t>Kibblewhite</a:t>
            </a:r>
            <a:endParaRPr lang="en-US" dirty="0">
              <a:latin typeface="Trebuchet MS" charset="0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49276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Consider a two level atom which initially has a ground state n containing N</a:t>
            </a:r>
            <a:r>
              <a:rPr lang="en-US" baseline="-25000">
                <a:latin typeface="Trebuchet MS" charset="0"/>
              </a:rPr>
              <a:t>n</a:t>
            </a:r>
            <a:r>
              <a:rPr lang="en-US">
                <a:latin typeface="Trebuchet MS" charset="0"/>
              </a:rPr>
              <a:t> atoms and an empty upper state m. The atom is excited by a radiation field tuned to the transition </a:t>
            </a:r>
          </a:p>
          <a:p>
            <a:pPr algn="ctr">
              <a:buFontTx/>
              <a:buNone/>
            </a:pPr>
            <a:r>
              <a:rPr lang="en-US">
                <a:latin typeface="Geneva" charset="0"/>
              </a:rPr>
              <a:t>	</a:t>
            </a:r>
            <a:r>
              <a:rPr lang="en-US">
                <a:latin typeface="Symbol" charset="0"/>
                <a:sym typeface="Symbol" charset="0"/>
              </a:rPr>
              <a:t>ν</a:t>
            </a:r>
            <a:r>
              <a:rPr lang="en-US">
                <a:latin typeface="Geneva" charset="0"/>
              </a:rPr>
              <a:t> = E</a:t>
            </a:r>
            <a:r>
              <a:rPr lang="en-US" baseline="-25000">
                <a:latin typeface="Geneva" charset="0"/>
              </a:rPr>
              <a:t>m</a:t>
            </a:r>
            <a:r>
              <a:rPr lang="en-US">
                <a:latin typeface="Geneva" charset="0"/>
              </a:rPr>
              <a:t>- E</a:t>
            </a:r>
            <a:r>
              <a:rPr lang="en-US" baseline="-25000">
                <a:latin typeface="Geneva" charset="0"/>
              </a:rPr>
              <a:t>n</a:t>
            </a:r>
            <a:r>
              <a:rPr lang="en-US">
                <a:latin typeface="Geneva" charset="0"/>
              </a:rPr>
              <a:t>/h,		h</a:t>
            </a:r>
            <a:r>
              <a:rPr lang="en-US">
                <a:latin typeface="Symbol" charset="0"/>
                <a:sym typeface="Symbol" charset="0"/>
              </a:rPr>
              <a:t>ν</a:t>
            </a:r>
            <a:r>
              <a:rPr lang="en-US">
                <a:latin typeface="Geneva" charset="0"/>
              </a:rPr>
              <a:t> &gt;&gt; kT			  </a:t>
            </a:r>
          </a:p>
          <a:p>
            <a:r>
              <a:rPr lang="en-US">
                <a:latin typeface="Trebuchet MS" charset="0"/>
              </a:rPr>
              <a:t>In equilibrium</a:t>
            </a:r>
            <a:r>
              <a:rPr lang="en-US">
                <a:latin typeface="Geneva" charset="0"/>
              </a:rPr>
              <a:t> 	B</a:t>
            </a:r>
            <a:r>
              <a:rPr lang="en-US" baseline="-25000">
                <a:latin typeface="Geneva" charset="0"/>
              </a:rPr>
              <a:t>nm </a:t>
            </a:r>
            <a:r>
              <a:rPr lang="en-US">
                <a:latin typeface="Geneva" charset="0"/>
              </a:rPr>
              <a:t>U(</a:t>
            </a:r>
            <a:r>
              <a:rPr lang="en-US">
                <a:latin typeface="Symbol" charset="0"/>
                <a:sym typeface="Symbol" charset="0"/>
              </a:rPr>
              <a:t>ν</a:t>
            </a:r>
            <a:r>
              <a:rPr lang="en-US">
                <a:latin typeface="Geneva" charset="0"/>
              </a:rPr>
              <a:t>) N</a:t>
            </a:r>
            <a:r>
              <a:rPr lang="en-US" baseline="-25000">
                <a:latin typeface="Geneva" charset="0"/>
              </a:rPr>
              <a:t>n</a:t>
            </a:r>
            <a:r>
              <a:rPr lang="en-US">
                <a:latin typeface="Geneva" charset="0"/>
              </a:rPr>
              <a:t> = A</a:t>
            </a:r>
            <a:r>
              <a:rPr lang="en-US" baseline="-25000">
                <a:latin typeface="Geneva" charset="0"/>
              </a:rPr>
              <a:t>mn</a:t>
            </a:r>
            <a:r>
              <a:rPr lang="en-US">
                <a:latin typeface="Geneva" charset="0"/>
              </a:rPr>
              <a:t>N</a:t>
            </a:r>
            <a:r>
              <a:rPr lang="en-US" baseline="-25000">
                <a:latin typeface="Geneva" charset="0"/>
              </a:rPr>
              <a:t>m</a:t>
            </a:r>
            <a:r>
              <a:rPr lang="en-US">
                <a:latin typeface="Geneva" charset="0"/>
              </a:rPr>
              <a:t> +B</a:t>
            </a:r>
            <a:r>
              <a:rPr lang="en-US" baseline="-25000">
                <a:latin typeface="Geneva" charset="0"/>
              </a:rPr>
              <a:t>mn </a:t>
            </a:r>
            <a:r>
              <a:rPr lang="en-US">
                <a:latin typeface="Geneva" charset="0"/>
              </a:rPr>
              <a:t>U(</a:t>
            </a:r>
            <a:r>
              <a:rPr lang="en-US">
                <a:latin typeface="Symbol" charset="0"/>
                <a:sym typeface="Symbol" charset="0"/>
              </a:rPr>
              <a:t>ν</a:t>
            </a:r>
            <a:r>
              <a:rPr lang="en-US">
                <a:latin typeface="Geneva" charset="0"/>
              </a:rPr>
              <a:t>) N</a:t>
            </a:r>
            <a:r>
              <a:rPr lang="en-US" baseline="-25000">
                <a:latin typeface="Geneva" charset="0"/>
              </a:rPr>
              <a:t>m</a:t>
            </a:r>
            <a:r>
              <a:rPr lang="en-US">
                <a:latin typeface="Geneva" charset="0"/>
              </a:rPr>
              <a:t>				</a:t>
            </a:r>
          </a:p>
          <a:p>
            <a:pPr>
              <a:buFontTx/>
              <a:buNone/>
            </a:pPr>
            <a:r>
              <a:rPr lang="en-US">
                <a:latin typeface="Geneva" charset="0"/>
              </a:rPr>
              <a:t>   A</a:t>
            </a:r>
            <a:r>
              <a:rPr lang="en-US" baseline="-25000">
                <a:latin typeface="Geneva" charset="0"/>
              </a:rPr>
              <a:t>mn</a:t>
            </a:r>
            <a:r>
              <a:rPr lang="en-US">
                <a:latin typeface="Geneva" charset="0"/>
              </a:rPr>
              <a:t> </a:t>
            </a:r>
            <a:r>
              <a:rPr lang="en-US">
                <a:latin typeface="Trebuchet MS" charset="0"/>
              </a:rPr>
              <a:t>is Einstein's A coefficient (= 1/lifetime in upper state).   </a:t>
            </a:r>
            <a:r>
              <a:rPr lang="en-US">
                <a:latin typeface="Geneva" charset="0"/>
              </a:rPr>
              <a:t>B</a:t>
            </a:r>
            <a:r>
              <a:rPr lang="en-US" baseline="-25000">
                <a:latin typeface="Geneva" charset="0"/>
              </a:rPr>
              <a:t>nm</a:t>
            </a:r>
            <a:r>
              <a:rPr lang="en-US">
                <a:latin typeface="Geneva" charset="0"/>
              </a:rPr>
              <a:t>  =  B</a:t>
            </a:r>
            <a:r>
              <a:rPr lang="en-US" baseline="-25000">
                <a:latin typeface="Geneva" charset="0"/>
              </a:rPr>
              <a:t>mn</a:t>
            </a:r>
            <a:r>
              <a:rPr lang="en-US">
                <a:latin typeface="Geneva" charset="0"/>
              </a:rPr>
              <a:t>  = </a:t>
            </a:r>
            <a:r>
              <a:rPr lang="en-US">
                <a:latin typeface="Trebuchet MS" charset="0"/>
              </a:rPr>
              <a:t>Einstein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 altLang="ja-JP">
                <a:latin typeface="Trebuchet MS" charset="0"/>
              </a:rPr>
              <a:t>s  B coefficient. </a:t>
            </a:r>
            <a:r>
              <a:rPr lang="en-US" altLang="ja-JP">
                <a:latin typeface="Geneva" charset="0"/>
              </a:rPr>
              <a:t>                         U(</a:t>
            </a:r>
            <a:r>
              <a:rPr lang="en-US" altLang="ja-JP">
                <a:latin typeface="Symbol" charset="0"/>
                <a:sym typeface="Symbol" charset="0"/>
              </a:rPr>
              <a:t>ν</a:t>
            </a:r>
            <a:r>
              <a:rPr lang="en-US" altLang="ja-JP">
                <a:latin typeface="Geneva" charset="0"/>
              </a:rPr>
              <a:t>) </a:t>
            </a:r>
            <a:r>
              <a:rPr lang="en-US" altLang="ja-JP">
                <a:latin typeface="Trebuchet MS" charset="0"/>
              </a:rPr>
              <a:t>is the radiation density in units of Joules/cm</a:t>
            </a:r>
            <a:r>
              <a:rPr lang="en-US" altLang="ja-JP" baseline="30000">
                <a:latin typeface="Trebuchet MS" charset="0"/>
              </a:rPr>
              <a:t>3</a:t>
            </a:r>
            <a:r>
              <a:rPr lang="en-US" altLang="ja-JP">
                <a:latin typeface="Trebuchet MS" charset="0"/>
              </a:rPr>
              <a:t> Hz</a:t>
            </a:r>
            <a:r>
              <a:rPr lang="en-US" altLang="ja-JP">
                <a:latin typeface="Geneva" charset="0"/>
              </a:rPr>
              <a:t> </a:t>
            </a:r>
            <a:endParaRPr lang="en-US">
              <a:latin typeface="Geneva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Check units: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895600"/>
            <a:ext cx="83820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>
                <a:latin typeface="Geneva" charset="0"/>
              </a:rPr>
              <a:t>B</a:t>
            </a:r>
            <a:r>
              <a:rPr lang="en-US" baseline="-25000">
                <a:latin typeface="Geneva" charset="0"/>
              </a:rPr>
              <a:t>nm  </a:t>
            </a:r>
            <a:r>
              <a:rPr lang="en-US">
                <a:latin typeface="Geneva" charset="0"/>
              </a:rPr>
              <a:t>U(</a:t>
            </a:r>
            <a:r>
              <a:rPr lang="en-US">
                <a:latin typeface="Symbol" charset="0"/>
                <a:sym typeface="Symbol" charset="0"/>
              </a:rPr>
              <a:t>ν</a:t>
            </a:r>
            <a:r>
              <a:rPr lang="en-US">
                <a:latin typeface="Geneva" charset="0"/>
              </a:rPr>
              <a:t>)   N</a:t>
            </a:r>
            <a:r>
              <a:rPr lang="en-US" baseline="-25000">
                <a:latin typeface="Geneva" charset="0"/>
              </a:rPr>
              <a:t>n</a:t>
            </a:r>
            <a:r>
              <a:rPr lang="en-US">
                <a:latin typeface="Geneva" charset="0"/>
              </a:rPr>
              <a:t> =  A</a:t>
            </a:r>
            <a:r>
              <a:rPr lang="en-US" baseline="-25000">
                <a:latin typeface="Geneva" charset="0"/>
              </a:rPr>
              <a:t>mn  </a:t>
            </a:r>
            <a:r>
              <a:rPr lang="en-US">
                <a:latin typeface="Geneva" charset="0"/>
              </a:rPr>
              <a:t>N</a:t>
            </a:r>
            <a:r>
              <a:rPr lang="en-US" baseline="-25000">
                <a:latin typeface="Geneva" charset="0"/>
              </a:rPr>
              <a:t>m</a:t>
            </a:r>
            <a:r>
              <a:rPr lang="en-US">
                <a:latin typeface="Geneva" charset="0"/>
              </a:rPr>
              <a:t>  +  B</a:t>
            </a:r>
            <a:r>
              <a:rPr lang="en-US" baseline="-25000">
                <a:latin typeface="Geneva" charset="0"/>
              </a:rPr>
              <a:t>mn  </a:t>
            </a:r>
            <a:r>
              <a:rPr lang="en-US">
                <a:latin typeface="Geneva" charset="0"/>
              </a:rPr>
              <a:t>U(</a:t>
            </a:r>
            <a:r>
              <a:rPr lang="en-US">
                <a:latin typeface="Symbol" charset="0"/>
                <a:sym typeface="Symbol" charset="0"/>
              </a:rPr>
              <a:t>ν</a:t>
            </a:r>
            <a:r>
              <a:rPr lang="en-US">
                <a:latin typeface="Geneva" charset="0"/>
              </a:rPr>
              <a:t>)  N</a:t>
            </a:r>
            <a:r>
              <a:rPr lang="en-US" baseline="-25000">
                <a:latin typeface="Geneva" charset="0"/>
              </a:rPr>
              <a:t>m</a:t>
            </a:r>
          </a:p>
        </p:txBody>
      </p:sp>
      <p:sp>
        <p:nvSpPr>
          <p:cNvPr id="86019" name="Line 4"/>
          <p:cNvSpPr>
            <a:spLocks noChangeShapeType="1"/>
          </p:cNvSpPr>
          <p:nvPr/>
        </p:nvSpPr>
        <p:spPr bwMode="auto">
          <a:xfrm flipV="1">
            <a:off x="2514600" y="35052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1524000" y="4495800"/>
            <a:ext cx="2286000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200" b="1">
                <a:latin typeface="Arial" charset="0"/>
              </a:rPr>
              <a:t>ergs / cm</a:t>
            </a:r>
            <a:r>
              <a:rPr lang="en-US" sz="2200" b="1" baseline="30000">
                <a:latin typeface="Arial" charset="0"/>
              </a:rPr>
              <a:t>3 </a:t>
            </a:r>
            <a:r>
              <a:rPr lang="en-US" sz="2200" b="1">
                <a:latin typeface="Arial" charset="0"/>
              </a:rPr>
              <a:t>Hz</a:t>
            </a:r>
            <a:endParaRPr lang="en-US" sz="2200" b="1" baseline="30000">
              <a:latin typeface="Arial" charset="0"/>
            </a:endParaRPr>
          </a:p>
        </p:txBody>
      </p:sp>
      <p:sp>
        <p:nvSpPr>
          <p:cNvPr id="86021" name="Line 6"/>
          <p:cNvSpPr>
            <a:spLocks noChangeShapeType="1"/>
          </p:cNvSpPr>
          <p:nvPr/>
        </p:nvSpPr>
        <p:spPr bwMode="auto">
          <a:xfrm flipH="1" flipV="1">
            <a:off x="4343400" y="3429000"/>
            <a:ext cx="7620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3" name="Text Box 7"/>
          <p:cNvSpPr txBox="1">
            <a:spLocks noChangeArrowheads="1"/>
          </p:cNvSpPr>
          <p:nvPr/>
        </p:nvSpPr>
        <p:spPr bwMode="auto">
          <a:xfrm>
            <a:off x="4648200" y="4505325"/>
            <a:ext cx="2362200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200" b="1">
                <a:latin typeface="Arial" charset="0"/>
              </a:rPr>
              <a:t>sec</a:t>
            </a:r>
            <a:r>
              <a:rPr lang="en-US" sz="2200" b="1" baseline="30000">
                <a:latin typeface="Arial" charset="0"/>
              </a:rPr>
              <a:t>-1 </a:t>
            </a:r>
            <a:r>
              <a:rPr lang="en-US" sz="2200" b="1">
                <a:latin typeface="Arial" charset="0"/>
              </a:rPr>
              <a:t>per atom</a:t>
            </a:r>
            <a:endParaRPr lang="en-US" sz="2200" b="1" baseline="30000">
              <a:latin typeface="Arial" charset="0"/>
            </a:endParaRPr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 flipH="1">
            <a:off x="4724400" y="23622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4114800" y="1905000"/>
            <a:ext cx="1371600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200" b="1">
                <a:latin typeface="Arial" charset="0"/>
              </a:rPr>
              <a:t># atoms</a:t>
            </a:r>
            <a:endParaRPr lang="en-US" sz="2200" b="1" baseline="30000">
              <a:latin typeface="Arial" charset="0"/>
            </a:endParaRPr>
          </a:p>
        </p:txBody>
      </p:sp>
      <p:sp>
        <p:nvSpPr>
          <p:cNvPr id="86025" name="Line 10"/>
          <p:cNvSpPr>
            <a:spLocks noChangeShapeType="1"/>
          </p:cNvSpPr>
          <p:nvPr/>
        </p:nvSpPr>
        <p:spPr bwMode="auto">
          <a:xfrm flipH="1">
            <a:off x="3352800" y="23622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Line 11"/>
          <p:cNvSpPr>
            <a:spLocks noChangeShapeType="1"/>
          </p:cNvSpPr>
          <p:nvPr/>
        </p:nvSpPr>
        <p:spPr bwMode="auto">
          <a:xfrm>
            <a:off x="5562600" y="2362200"/>
            <a:ext cx="1600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Line 12"/>
          <p:cNvSpPr>
            <a:spLocks noChangeShapeType="1"/>
          </p:cNvSpPr>
          <p:nvPr/>
        </p:nvSpPr>
        <p:spPr bwMode="auto">
          <a:xfrm flipH="1">
            <a:off x="1752600" y="2438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685800" y="1905000"/>
            <a:ext cx="2819400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>
                <a:latin typeface="Arial" charset="0"/>
                <a:ea typeface="+mn-ea"/>
                <a:cs typeface="+mn-cs"/>
              </a:rPr>
              <a:t>(cm</a:t>
            </a:r>
            <a:r>
              <a:rPr lang="en-US" sz="2200" b="1" baseline="30000">
                <a:latin typeface="Arial" charset="0"/>
                <a:ea typeface="+mn-ea"/>
                <a:cs typeface="+mn-cs"/>
              </a:rPr>
              <a:t>3 </a:t>
            </a:r>
            <a:r>
              <a:rPr lang="en-US" sz="2200" b="1">
                <a:latin typeface="Arial" charset="0"/>
                <a:ea typeface="+mn-ea"/>
                <a:cs typeface="+mn-cs"/>
              </a:rPr>
              <a:t>Hz / erg) sec</a:t>
            </a:r>
            <a:r>
              <a:rPr lang="en-US" sz="2200" b="1" baseline="30000">
                <a:latin typeface="Arial" charset="0"/>
                <a:ea typeface="+mn-ea"/>
                <a:cs typeface="+mn-cs"/>
              </a:rPr>
              <a:t>-1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Saturation, continued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3" y="1431925"/>
            <a:ext cx="8688387" cy="5097463"/>
          </a:xfrm>
        </p:spPr>
        <p:txBody>
          <a:bodyPr/>
          <a:lstStyle/>
          <a:p>
            <a:r>
              <a:rPr lang="en-US" sz="1800" dirty="0">
                <a:latin typeface="Trebuchet MS" charset="0"/>
              </a:rPr>
              <a:t>Solve for </a:t>
            </a:r>
            <a:r>
              <a:rPr lang="en-US" sz="1800" dirty="0">
                <a:latin typeface="Geneva" charset="0"/>
              </a:rPr>
              <a:t> N</a:t>
            </a:r>
            <a:r>
              <a:rPr lang="en-US" sz="1800" baseline="-25000" dirty="0">
                <a:latin typeface="Geneva" charset="0"/>
              </a:rPr>
              <a:t>m</a:t>
            </a:r>
            <a:r>
              <a:rPr lang="en-US" sz="1800" dirty="0">
                <a:latin typeface="Geneva" charset="0"/>
              </a:rPr>
              <a:t> = </a:t>
            </a:r>
            <a:r>
              <a:rPr lang="en-US" sz="1800" dirty="0" err="1">
                <a:latin typeface="Geneva" charset="0"/>
              </a:rPr>
              <a:t>N</a:t>
            </a:r>
            <a:r>
              <a:rPr lang="en-US" sz="1800" baseline="-25000" dirty="0" err="1">
                <a:latin typeface="Geneva" charset="0"/>
              </a:rPr>
              <a:t>n</a:t>
            </a:r>
            <a:r>
              <a:rPr lang="en-US" sz="1800" dirty="0">
                <a:latin typeface="Geneva" charset="0"/>
              </a:rPr>
              <a:t> </a:t>
            </a:r>
            <a:r>
              <a:rPr lang="en-US" sz="1800" dirty="0" err="1">
                <a:latin typeface="Geneva" charset="0"/>
              </a:rPr>
              <a:t>B</a:t>
            </a:r>
            <a:r>
              <a:rPr lang="en-US" sz="1800" baseline="-25000" dirty="0" err="1">
                <a:latin typeface="Geneva" charset="0"/>
              </a:rPr>
              <a:t>nm</a:t>
            </a:r>
            <a:r>
              <a:rPr lang="en-US" sz="1800" dirty="0">
                <a:latin typeface="Geneva" charset="0"/>
              </a:rPr>
              <a:t> U(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 / [ </a:t>
            </a:r>
            <a:r>
              <a:rPr lang="en-US" sz="1800" dirty="0" err="1">
                <a:latin typeface="Geneva" charset="0"/>
              </a:rPr>
              <a:t>B</a:t>
            </a:r>
            <a:r>
              <a:rPr lang="en-US" sz="1800" baseline="-25000" dirty="0" err="1">
                <a:latin typeface="Geneva" charset="0"/>
              </a:rPr>
              <a:t>nm</a:t>
            </a:r>
            <a:r>
              <a:rPr lang="en-US" sz="1800" baseline="-25000" dirty="0">
                <a:latin typeface="Geneva" charset="0"/>
              </a:rPr>
              <a:t> </a:t>
            </a:r>
            <a:r>
              <a:rPr lang="en-US" sz="1800" dirty="0">
                <a:latin typeface="Geneva" charset="0"/>
              </a:rPr>
              <a:t>U(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 + </a:t>
            </a:r>
            <a:r>
              <a:rPr lang="en-US" sz="1800" dirty="0" err="1">
                <a:latin typeface="Geneva" charset="0"/>
              </a:rPr>
              <a:t>A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>
                <a:latin typeface="Geneva" charset="0"/>
              </a:rPr>
              <a:t>]	</a:t>
            </a:r>
          </a:p>
          <a:p>
            <a:pPr>
              <a:spcBef>
                <a:spcPts val="2112"/>
              </a:spcBef>
            </a:pPr>
            <a:r>
              <a:rPr lang="en-US" sz="1800" dirty="0">
                <a:latin typeface="Trebuchet MS" charset="0"/>
              </a:rPr>
              <a:t>If we define the fraction of atoms in level m as f and the fraction in level n as ( 1 - f ) we can rewrite this equation as</a:t>
            </a:r>
          </a:p>
          <a:p>
            <a:pPr algn="ctr">
              <a:buFontTx/>
              <a:buNone/>
            </a:pPr>
            <a:r>
              <a:rPr lang="en-US" sz="1800" dirty="0">
                <a:latin typeface="Geneva" charset="0"/>
              </a:rPr>
              <a:t>  f  =  </a:t>
            </a:r>
            <a:r>
              <a:rPr lang="en-US" sz="1800" dirty="0" err="1">
                <a:latin typeface="Geneva" charset="0"/>
              </a:rPr>
              <a:t>B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>
                <a:latin typeface="Geneva" charset="0"/>
              </a:rPr>
              <a:t> U(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 (1 - f ) / (</a:t>
            </a:r>
            <a:r>
              <a:rPr lang="en-US" sz="1800" dirty="0" err="1">
                <a:latin typeface="Geneva" charset="0"/>
              </a:rPr>
              <a:t>B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baseline="-25000" dirty="0">
                <a:latin typeface="Geneva" charset="0"/>
              </a:rPr>
              <a:t> </a:t>
            </a:r>
            <a:r>
              <a:rPr lang="en-US" sz="1800" dirty="0">
                <a:latin typeface="Geneva" charset="0"/>
              </a:rPr>
              <a:t>U(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 + </a:t>
            </a:r>
            <a:r>
              <a:rPr lang="en-US" sz="1800" dirty="0" err="1">
                <a:latin typeface="Geneva" charset="0"/>
              </a:rPr>
              <a:t>A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>
                <a:latin typeface="Geneva" charset="0"/>
              </a:rPr>
              <a:t>)</a:t>
            </a:r>
          </a:p>
          <a:p>
            <a:pPr algn="ctr">
              <a:buFontTx/>
              <a:buNone/>
            </a:pPr>
            <a:r>
              <a:rPr lang="en-US" sz="1800" dirty="0">
                <a:latin typeface="Geneva" charset="0"/>
              </a:rPr>
              <a:t>			 f  =  1/[2  +  </a:t>
            </a:r>
            <a:r>
              <a:rPr lang="en-US" sz="1800" dirty="0" err="1">
                <a:latin typeface="Geneva" charset="0"/>
              </a:rPr>
              <a:t>A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>
                <a:latin typeface="Geneva" charset="0"/>
              </a:rPr>
              <a:t>/ </a:t>
            </a:r>
            <a:r>
              <a:rPr lang="en-US" sz="1800" dirty="0" err="1">
                <a:latin typeface="Geneva" charset="0"/>
              </a:rPr>
              <a:t>B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 err="1">
                <a:latin typeface="Geneva" charset="0"/>
              </a:rPr>
              <a:t>U</a:t>
            </a:r>
            <a:r>
              <a:rPr lang="en-US" sz="1800" dirty="0">
                <a:latin typeface="Geneva" charset="0"/>
              </a:rPr>
              <a:t>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)]				</a:t>
            </a:r>
          </a:p>
          <a:p>
            <a:pPr>
              <a:spcBef>
                <a:spcPts val="2712"/>
              </a:spcBef>
            </a:pPr>
            <a:r>
              <a:rPr lang="en-US" sz="1800" dirty="0">
                <a:latin typeface="Trebuchet MS" charset="0"/>
              </a:rPr>
              <a:t>This equation shows that at low levels of</a:t>
            </a:r>
            <a:r>
              <a:rPr lang="en-US" sz="1800" dirty="0">
                <a:latin typeface="Geneva" charset="0"/>
              </a:rPr>
              <a:t> </a:t>
            </a:r>
            <a:r>
              <a:rPr lang="en-US" sz="1800" dirty="0">
                <a:latin typeface="Trebuchet MS" charset="0"/>
              </a:rPr>
              <a:t>radiation</a:t>
            </a:r>
            <a:r>
              <a:rPr lang="en-US" sz="1800" dirty="0">
                <a:latin typeface="Geneva" charset="0"/>
              </a:rPr>
              <a:t> U(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 </a:t>
            </a:r>
            <a:r>
              <a:rPr lang="en-US" sz="1800" dirty="0">
                <a:latin typeface="Trebuchet MS" charset="0"/>
              </a:rPr>
              <a:t>the fraction of atoms in the upper level is  </a:t>
            </a:r>
            <a:r>
              <a:rPr lang="en-US" sz="1800" dirty="0">
                <a:latin typeface="Geneva" charset="0"/>
              </a:rPr>
              <a:t> </a:t>
            </a:r>
            <a:r>
              <a:rPr lang="en-US" sz="1800" dirty="0" err="1">
                <a:latin typeface="Geneva" charset="0"/>
              </a:rPr>
              <a:t>B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baseline="-25000" dirty="0">
                <a:latin typeface="Geneva" charset="0"/>
              </a:rPr>
              <a:t> </a:t>
            </a:r>
            <a:r>
              <a:rPr lang="en-US" sz="1800" dirty="0">
                <a:latin typeface="Geneva" charset="0"/>
              </a:rPr>
              <a:t>U(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 / </a:t>
            </a:r>
            <a:r>
              <a:rPr lang="en-US" sz="1800" dirty="0" err="1">
                <a:latin typeface="Geneva" charset="0"/>
              </a:rPr>
              <a:t>A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>
                <a:latin typeface="Geneva" charset="0"/>
              </a:rPr>
              <a:t>  </a:t>
            </a:r>
          </a:p>
          <a:p>
            <a:pPr>
              <a:spcBef>
                <a:spcPts val="2712"/>
              </a:spcBef>
            </a:pPr>
            <a:r>
              <a:rPr lang="en-US" sz="1800" dirty="0">
                <a:latin typeface="Trebuchet MS" charset="0"/>
              </a:rPr>
              <a:t>As the radiation density increases, fraction of atoms in upper level saturates to a maximum level of 1/2 for an infinite value of</a:t>
            </a:r>
            <a:r>
              <a:rPr lang="en-US" sz="1800" dirty="0">
                <a:latin typeface="Geneva" charset="0"/>
              </a:rPr>
              <a:t>  U 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). </a:t>
            </a:r>
          </a:p>
          <a:p>
            <a:pPr>
              <a:spcBef>
                <a:spcPts val="2712"/>
              </a:spcBef>
            </a:pPr>
            <a:r>
              <a:rPr lang="en-US" sz="1800" dirty="0">
                <a:latin typeface="Trebuchet MS" charset="0"/>
              </a:rPr>
              <a:t>Define a saturation level as radiation field generating 1/2 this max:</a:t>
            </a:r>
            <a:endParaRPr lang="en-US" sz="1800" dirty="0">
              <a:latin typeface="Geneva" charset="0"/>
            </a:endParaRPr>
          </a:p>
          <a:p>
            <a:pPr algn="ctr">
              <a:buFontTx/>
              <a:buNone/>
            </a:pPr>
            <a:r>
              <a:rPr lang="en-US" sz="1800" dirty="0">
                <a:latin typeface="Geneva" charset="0"/>
              </a:rPr>
              <a:t>		</a:t>
            </a:r>
            <a:r>
              <a:rPr lang="en-US" sz="1800" dirty="0" err="1">
                <a:latin typeface="Geneva" charset="0"/>
              </a:rPr>
              <a:t>U</a:t>
            </a:r>
            <a:r>
              <a:rPr lang="en-US" sz="1800" baseline="-25000" dirty="0" err="1">
                <a:latin typeface="Geneva" charset="0"/>
              </a:rPr>
              <a:t>sat</a:t>
            </a:r>
            <a:r>
              <a:rPr lang="en-US" sz="1800" dirty="0">
                <a:latin typeface="Geneva" charset="0"/>
              </a:rPr>
              <a:t>(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1800" dirty="0">
                <a:latin typeface="Geneva" charset="0"/>
              </a:rPr>
              <a:t>)	= </a:t>
            </a:r>
            <a:r>
              <a:rPr lang="en-US" sz="1800" dirty="0" err="1">
                <a:latin typeface="Geneva" charset="0"/>
              </a:rPr>
              <a:t>A</a:t>
            </a:r>
            <a:r>
              <a:rPr lang="en-US" sz="1800" baseline="-25000" dirty="0" err="1">
                <a:latin typeface="Geneva" charset="0"/>
              </a:rPr>
              <a:t>mn</a:t>
            </a:r>
            <a:r>
              <a:rPr lang="en-US" sz="1800" dirty="0">
                <a:latin typeface="Geneva" charset="0"/>
              </a:rPr>
              <a:t>/2B</a:t>
            </a:r>
            <a:r>
              <a:rPr lang="en-US" sz="1800" baseline="-25000" dirty="0">
                <a:latin typeface="Geneva" charset="0"/>
              </a:rPr>
              <a:t>mn			</a:t>
            </a:r>
            <a:r>
              <a:rPr lang="en-US" sz="1800" dirty="0">
                <a:latin typeface="Geneva" charset="0"/>
              </a:rPr>
              <a:t>	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0"/>
            <a:ext cx="7162800" cy="1412875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U</a:t>
            </a:r>
            <a:r>
              <a:rPr lang="en-US" baseline="-25000">
                <a:latin typeface="Trebuchet MS" charset="0"/>
              </a:rPr>
              <a:t>sat</a:t>
            </a:r>
            <a:r>
              <a:rPr lang="en-US">
                <a:latin typeface="Trebuchet MS" charset="0"/>
              </a:rPr>
              <a:t> is not a cliff: fraction in upper state keeps increasing for U &gt;&gt; U</a:t>
            </a:r>
            <a:r>
              <a:rPr lang="en-US" baseline="-25000">
                <a:latin typeface="Trebuchet MS" charset="0"/>
              </a:rPr>
              <a:t>sat</a:t>
            </a:r>
            <a:endParaRPr lang="en-US">
              <a:latin typeface="Trebuchet MS" charset="0"/>
            </a:endParaRP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45200"/>
            <a:ext cx="8534400" cy="431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>
              <a:latin typeface="Trebuchet MS" charset="0"/>
            </a:endParaRPr>
          </a:p>
        </p:txBody>
      </p:sp>
      <p:graphicFrame>
        <p:nvGraphicFramePr>
          <p:cNvPr id="90115" name="Object 2"/>
          <p:cNvGraphicFramePr>
            <a:graphicFrameLocks noChangeAspect="1"/>
          </p:cNvGraphicFramePr>
          <p:nvPr/>
        </p:nvGraphicFramePr>
        <p:xfrm>
          <a:off x="242888" y="1338263"/>
          <a:ext cx="7640637" cy="522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9" name="Worksheet" r:id="rId4" imgW="36144200" imgH="24714200" progId="Excel.Sheet.8">
                  <p:embed/>
                </p:oleObj>
              </mc:Choice>
              <mc:Fallback>
                <p:oleObj name="Worksheet" r:id="rId4" imgW="36144200" imgH="247142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1338263"/>
                        <a:ext cx="7640637" cy="5222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6" name="Line 5"/>
          <p:cNvSpPr>
            <a:spLocks noChangeShapeType="1"/>
          </p:cNvSpPr>
          <p:nvPr/>
        </p:nvSpPr>
        <p:spPr bwMode="auto">
          <a:xfrm flipV="1">
            <a:off x="1749425" y="2109788"/>
            <a:ext cx="0" cy="3663950"/>
          </a:xfrm>
          <a:prstGeom prst="line">
            <a:avLst/>
          </a:prstGeom>
          <a:noFill/>
          <a:ln w="38100">
            <a:solidFill>
              <a:srgbClr val="969696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Line 6"/>
          <p:cNvSpPr>
            <a:spLocks noChangeShapeType="1"/>
          </p:cNvSpPr>
          <p:nvPr/>
        </p:nvSpPr>
        <p:spPr bwMode="auto">
          <a:xfrm>
            <a:off x="1123950" y="3956050"/>
            <a:ext cx="6486525" cy="0"/>
          </a:xfrm>
          <a:prstGeom prst="line">
            <a:avLst/>
          </a:prstGeom>
          <a:noFill/>
          <a:ln w="50800">
            <a:solidFill>
              <a:srgbClr val="96969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Text Box 7"/>
          <p:cNvSpPr txBox="1">
            <a:spLocks noChangeArrowheads="1"/>
          </p:cNvSpPr>
          <p:nvPr/>
        </p:nvSpPr>
        <p:spPr bwMode="auto">
          <a:xfrm>
            <a:off x="2049463" y="4664075"/>
            <a:ext cx="532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A21520"/>
                </a:solidFill>
                <a:latin typeface="Trebuchet MS Bold" charset="0"/>
              </a:rPr>
              <a:t>linear response to increased laser power</a:t>
            </a:r>
          </a:p>
        </p:txBody>
      </p:sp>
      <p:sp>
        <p:nvSpPr>
          <p:cNvPr id="90119" name="Line 8"/>
          <p:cNvSpPr>
            <a:spLocks noChangeShapeType="1"/>
          </p:cNvSpPr>
          <p:nvPr/>
        </p:nvSpPr>
        <p:spPr bwMode="auto">
          <a:xfrm flipH="1">
            <a:off x="1347788" y="4865688"/>
            <a:ext cx="712787" cy="146050"/>
          </a:xfrm>
          <a:prstGeom prst="line">
            <a:avLst/>
          </a:prstGeom>
          <a:noFill/>
          <a:ln w="28575">
            <a:solidFill>
              <a:srgbClr val="A2152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Outline of lectures on laser guide stars 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09713"/>
            <a:ext cx="8839200" cy="4916487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ct val="30000"/>
              </a:spcBef>
              <a:spcAft>
                <a:spcPct val="25000"/>
              </a:spcAft>
            </a:pPr>
            <a:r>
              <a:rPr lang="en-US">
                <a:latin typeface="Trebuchet MS" charset="0"/>
              </a:rPr>
              <a:t>Why are laser guide stars needed?</a:t>
            </a: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>
                <a:latin typeface="Trebuchet MS" charset="0"/>
              </a:rPr>
              <a:t>Principles of laser scattering in the atmosphere</a:t>
            </a:r>
          </a:p>
          <a:p>
            <a:pPr lvl="1">
              <a:lnSpc>
                <a:spcPct val="130000"/>
              </a:lnSpc>
              <a:spcBef>
                <a:spcPct val="30000"/>
              </a:spcBef>
            </a:pPr>
            <a:r>
              <a:rPr lang="en-US" sz="2000">
                <a:latin typeface="Trebuchet MS" charset="0"/>
                <a:ea typeface="ヒラギノ角ゴ Pro W3" charset="0"/>
              </a:rPr>
              <a:t>Rayleigh scattering, resonant scattering from sodium</a:t>
            </a: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>
                <a:latin typeface="Trebuchet MS" charset="0"/>
              </a:rPr>
              <a:t>What is the sodium layer?  How does it behave?</a:t>
            </a: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>
                <a:latin typeface="Trebuchet MS" charset="0"/>
              </a:rPr>
              <a:t>Physics of sodium atom excitation</a:t>
            </a: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>
                <a:latin typeface="Trebuchet MS" charset="0"/>
              </a:rPr>
              <a:t>Lasers used in astronomical laser guide star AO</a:t>
            </a:r>
          </a:p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n-US">
                <a:latin typeface="Trebuchet MS" charset="0"/>
              </a:rPr>
              <a:t>Wavefront errors for laser guide star AO</a:t>
            </a:r>
          </a:p>
          <a:p>
            <a:pPr>
              <a:buFontTx/>
              <a:buNone/>
            </a:pPr>
            <a:endParaRPr lang="en-US">
              <a:solidFill>
                <a:schemeClr val="tx2"/>
              </a:solidFill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4605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Saturation, continued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7986713" cy="4876800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ct val="100000"/>
              </a:spcBef>
            </a:pPr>
            <a:r>
              <a:rPr lang="en-US" sz="2000" dirty="0">
                <a:latin typeface="Trebuchet MS Bold" charset="0"/>
              </a:rPr>
              <a:t>The ratio </a:t>
            </a:r>
            <a:r>
              <a:rPr lang="en-US" sz="2000" dirty="0" err="1">
                <a:latin typeface="Trebuchet MS Bold" charset="0"/>
              </a:rPr>
              <a:t>A</a:t>
            </a:r>
            <a:r>
              <a:rPr lang="en-US" sz="2000" baseline="-25000" dirty="0" err="1">
                <a:latin typeface="Trebuchet MS Bold" charset="0"/>
              </a:rPr>
              <a:t>mn</a:t>
            </a:r>
            <a:r>
              <a:rPr lang="en-US" sz="2000" dirty="0">
                <a:latin typeface="Trebuchet MS Bold" charset="0"/>
              </a:rPr>
              <a:t>/</a:t>
            </a:r>
            <a:r>
              <a:rPr lang="en-US" sz="2000" dirty="0" err="1">
                <a:latin typeface="Trebuchet MS Bold" charset="0"/>
              </a:rPr>
              <a:t>B</a:t>
            </a:r>
            <a:r>
              <a:rPr lang="en-US" sz="2000" baseline="-25000" dirty="0" err="1">
                <a:latin typeface="Trebuchet MS Bold" charset="0"/>
              </a:rPr>
              <a:t>mn</a:t>
            </a:r>
            <a:r>
              <a:rPr lang="en-US" sz="2000" dirty="0">
                <a:latin typeface="Trebuchet MS Bold" charset="0"/>
              </a:rPr>
              <a:t> is known from Planck's black body formula and is equal to</a:t>
            </a:r>
            <a:r>
              <a:rPr lang="en-US" sz="1800" dirty="0">
                <a:latin typeface="Geneva" charset="0"/>
              </a:rPr>
              <a:t>   </a:t>
            </a:r>
            <a:r>
              <a:rPr lang="en-US" sz="2000" dirty="0">
                <a:latin typeface="Geneva" charset="0"/>
              </a:rPr>
              <a:t>8</a:t>
            </a:r>
            <a:r>
              <a:rPr lang="en-US" sz="2000" dirty="0">
                <a:latin typeface="Symbol" charset="0"/>
                <a:sym typeface="Symbol" charset="0"/>
              </a:rPr>
              <a:t>π</a:t>
            </a:r>
            <a:r>
              <a:rPr lang="en-US" sz="2000" dirty="0">
                <a:latin typeface="Geneva" charset="0"/>
              </a:rPr>
              <a:t>h</a:t>
            </a:r>
            <a:r>
              <a:rPr lang="en-US" sz="2000" dirty="0">
                <a:latin typeface="Symbol" charset="0"/>
                <a:sym typeface="Symbol" charset="0"/>
              </a:rPr>
              <a:t>ν</a:t>
            </a:r>
            <a:r>
              <a:rPr lang="en-US" sz="2000" baseline="30000" dirty="0">
                <a:latin typeface="Geneva" charset="0"/>
              </a:rPr>
              <a:t>3</a:t>
            </a:r>
            <a:r>
              <a:rPr lang="en-US" sz="2000" dirty="0">
                <a:latin typeface="Geneva" charset="0"/>
              </a:rPr>
              <a:t>/c</a:t>
            </a:r>
            <a:r>
              <a:rPr lang="en-US" sz="2000" baseline="30000" dirty="0">
                <a:latin typeface="Geneva" charset="0"/>
              </a:rPr>
              <a:t>3</a:t>
            </a:r>
            <a:r>
              <a:rPr lang="en-US" sz="1800" baseline="30000" dirty="0">
                <a:latin typeface="Geneva" charset="0"/>
              </a:rPr>
              <a:t>   </a:t>
            </a:r>
            <a:r>
              <a:rPr lang="en-US" sz="2000" dirty="0">
                <a:latin typeface="Trebuchet MS Bold" charset="0"/>
              </a:rPr>
              <a:t>joules cm</a:t>
            </a:r>
            <a:r>
              <a:rPr lang="en-US" sz="2000" baseline="30000" dirty="0">
                <a:latin typeface="Trebuchet MS Bold" charset="0"/>
              </a:rPr>
              <a:t>-3</a:t>
            </a:r>
            <a:r>
              <a:rPr lang="en-US" sz="2000" dirty="0">
                <a:latin typeface="Trebuchet MS Bold" charset="0"/>
              </a:rPr>
              <a:t> Hz</a:t>
            </a:r>
            <a:endParaRPr lang="en-US" sz="1800" dirty="0">
              <a:latin typeface="Geneva" charset="0"/>
            </a:endParaRPr>
          </a:p>
          <a:p>
            <a:pPr>
              <a:lnSpc>
                <a:spcPct val="140000"/>
              </a:lnSpc>
              <a:spcBef>
                <a:spcPct val="100000"/>
              </a:spcBef>
            </a:pPr>
            <a:r>
              <a:rPr lang="en-US" sz="2000" dirty="0">
                <a:latin typeface="Trebuchet MS Bold" charset="0"/>
              </a:rPr>
              <a:t>The intensity of the radiation field I ( 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2000" dirty="0">
                <a:latin typeface="Trebuchet MS Bold" charset="0"/>
              </a:rPr>
              <a:t>) is related to U ( </a:t>
            </a:r>
            <a:r>
              <a:rPr lang="en-US" sz="1800" dirty="0" err="1">
                <a:latin typeface="Symbol" charset="0"/>
                <a:sym typeface="Symbol" charset="0"/>
              </a:rPr>
              <a:t>ν</a:t>
            </a:r>
            <a:r>
              <a:rPr lang="en-US" sz="2000" dirty="0">
                <a:latin typeface="Trebuchet MS Bold" charset="0"/>
              </a:rPr>
              <a:t>) by</a:t>
            </a:r>
          </a:p>
          <a:p>
            <a:pPr algn="ctr">
              <a:lnSpc>
                <a:spcPct val="140000"/>
              </a:lnSpc>
              <a:spcBef>
                <a:spcPct val="100000"/>
              </a:spcBef>
              <a:buFontTx/>
              <a:buNone/>
            </a:pPr>
            <a:r>
              <a:rPr lang="en-US" sz="1800" dirty="0">
                <a:latin typeface="Geneva" charset="0"/>
              </a:rPr>
              <a:t>		</a:t>
            </a:r>
            <a:r>
              <a:rPr lang="en-US" sz="2000" dirty="0">
                <a:latin typeface="Geneva" charset="0"/>
              </a:rPr>
              <a:t>I (</a:t>
            </a:r>
            <a:r>
              <a:rPr lang="en-US" sz="2000" dirty="0" err="1">
                <a:latin typeface="Symbol" charset="0"/>
                <a:sym typeface="Symbol" charset="0"/>
              </a:rPr>
              <a:t>ν</a:t>
            </a:r>
            <a:r>
              <a:rPr lang="en-US" sz="2000" dirty="0">
                <a:latin typeface="Geneva" charset="0"/>
              </a:rPr>
              <a:t>) = U ( </a:t>
            </a:r>
            <a:r>
              <a:rPr lang="en-US" sz="2000" dirty="0" err="1">
                <a:latin typeface="Symbol" charset="0"/>
                <a:sym typeface="Symbol" charset="0"/>
              </a:rPr>
              <a:t>ν</a:t>
            </a:r>
            <a:r>
              <a:rPr lang="en-US" sz="2000" dirty="0">
                <a:latin typeface="Geneva" charset="0"/>
              </a:rPr>
              <a:t>)</a:t>
            </a:r>
            <a:r>
              <a:rPr lang="en-US" sz="1800" dirty="0">
                <a:latin typeface="Geneva" charset="0"/>
              </a:rPr>
              <a:t> c  </a:t>
            </a:r>
            <a:r>
              <a:rPr lang="en-US" sz="2000" dirty="0">
                <a:latin typeface="Trebuchet MS Bold" charset="0"/>
              </a:rPr>
              <a:t>watts/cm</a:t>
            </a:r>
            <a:r>
              <a:rPr lang="en-US" sz="2000" baseline="30000" dirty="0">
                <a:latin typeface="Trebuchet MS Bold" charset="0"/>
              </a:rPr>
              <a:t>2</a:t>
            </a:r>
            <a:r>
              <a:rPr lang="en-US" sz="2000" dirty="0">
                <a:latin typeface="Trebuchet MS Bold" charset="0"/>
              </a:rPr>
              <a:t> Hz</a:t>
            </a:r>
            <a:r>
              <a:rPr lang="en-US" sz="1800" dirty="0">
                <a:latin typeface="Geneva" charset="0"/>
              </a:rPr>
              <a:t>				</a:t>
            </a:r>
          </a:p>
          <a:p>
            <a:pPr algn="ctr">
              <a:lnSpc>
                <a:spcPct val="140000"/>
              </a:lnSpc>
              <a:spcBef>
                <a:spcPct val="100000"/>
              </a:spcBef>
              <a:buFontTx/>
              <a:buNone/>
            </a:pPr>
            <a:r>
              <a:rPr lang="en-US" sz="2000" dirty="0" err="1">
                <a:latin typeface="Geneva" charset="0"/>
              </a:rPr>
              <a:t>I</a:t>
            </a:r>
            <a:r>
              <a:rPr lang="en-US" sz="2000" baseline="-25000" dirty="0" err="1">
                <a:latin typeface="Geneva" charset="0"/>
              </a:rPr>
              <a:t>sat</a:t>
            </a:r>
            <a:r>
              <a:rPr lang="en-US" sz="2000" dirty="0">
                <a:latin typeface="Geneva" charset="0"/>
              </a:rPr>
              <a:t> </a:t>
            </a:r>
            <a:r>
              <a:rPr lang="en-US" sz="2000" dirty="0">
                <a:latin typeface="Euclid Symbol" charset="0"/>
                <a:sym typeface="Symbol" charset="0"/>
              </a:rPr>
              <a:t>≈</a:t>
            </a:r>
            <a:r>
              <a:rPr lang="en-US" sz="2000" dirty="0">
                <a:latin typeface="Geneva" charset="0"/>
              </a:rPr>
              <a:t> 9.48 </a:t>
            </a:r>
            <a:r>
              <a:rPr lang="en-US" sz="2000" dirty="0" err="1">
                <a:latin typeface="Geneva" charset="0"/>
              </a:rPr>
              <a:t>mW</a:t>
            </a:r>
            <a:r>
              <a:rPr lang="en-US" sz="2000" dirty="0">
                <a:latin typeface="Geneva" charset="0"/>
              </a:rPr>
              <a:t>/cm</a:t>
            </a:r>
            <a:r>
              <a:rPr lang="en-US" sz="2000" baseline="30000" dirty="0">
                <a:latin typeface="Geneva" charset="0"/>
              </a:rPr>
              <a:t>2   </a:t>
            </a:r>
            <a:r>
              <a:rPr lang="en-US" sz="2000" dirty="0">
                <a:latin typeface="Trebuchet MS Bold" charset="0"/>
              </a:rPr>
              <a:t>for linearly polarized light</a:t>
            </a:r>
            <a:r>
              <a:rPr lang="en-US" sz="2000" dirty="0">
                <a:latin typeface="Geneva" charset="0"/>
              </a:rPr>
              <a:t> </a:t>
            </a:r>
            <a:endParaRPr lang="en-US" sz="1800" baseline="30000" dirty="0">
              <a:latin typeface="Geneva" charset="0"/>
            </a:endParaRPr>
          </a:p>
          <a:p>
            <a:pPr>
              <a:lnSpc>
                <a:spcPct val="140000"/>
              </a:lnSpc>
              <a:spcBef>
                <a:spcPct val="100000"/>
              </a:spcBef>
            </a:pPr>
            <a:r>
              <a:rPr lang="en-US" sz="2000" dirty="0">
                <a:latin typeface="Trebuchet MS Bold" charset="0"/>
              </a:rPr>
              <a:t>In terms of photons</a:t>
            </a:r>
            <a:r>
              <a:rPr lang="en-US" sz="1800" b="0" dirty="0">
                <a:latin typeface="Geneva" charset="0"/>
              </a:rPr>
              <a:t> </a:t>
            </a:r>
            <a:r>
              <a:rPr lang="en-US" sz="2000" b="0" dirty="0" err="1">
                <a:latin typeface="Geneva" charset="0"/>
              </a:rPr>
              <a:t>N</a:t>
            </a:r>
            <a:r>
              <a:rPr lang="en-US" sz="2000" b="0" baseline="-25000" dirty="0" err="1">
                <a:latin typeface="Geneva" charset="0"/>
              </a:rPr>
              <a:t>sat</a:t>
            </a:r>
            <a:r>
              <a:rPr lang="en-US" sz="2000" b="0" dirty="0">
                <a:latin typeface="Geneva" charset="0"/>
              </a:rPr>
              <a:t> = </a:t>
            </a:r>
            <a:r>
              <a:rPr lang="en-US" sz="2000" dirty="0">
                <a:latin typeface="Geneva" charset="0"/>
              </a:rPr>
              <a:t>a few x 10</a:t>
            </a:r>
            <a:r>
              <a:rPr lang="en-US" sz="2000" baseline="30000" dirty="0">
                <a:latin typeface="Geneva" charset="0"/>
              </a:rPr>
              <a:t>16</a:t>
            </a:r>
            <a:r>
              <a:rPr lang="en-US" sz="2000" b="0" dirty="0">
                <a:latin typeface="Geneva" charset="0"/>
              </a:rPr>
              <a:t> </a:t>
            </a:r>
            <a:r>
              <a:rPr lang="en-US" sz="2000" dirty="0">
                <a:latin typeface="Trebuchet MS Bold" charset="0"/>
              </a:rPr>
              <a:t>photons/sec. </a:t>
            </a:r>
          </a:p>
          <a:p>
            <a:pPr>
              <a:spcBef>
                <a:spcPct val="100000"/>
              </a:spcBef>
            </a:pPr>
            <a:r>
              <a:rPr lang="en-US" sz="2000" dirty="0">
                <a:latin typeface="Trebuchet MS Bold" charset="0"/>
              </a:rPr>
              <a:t>CW (continuous wave) lasers produce more return/watt than pulsed lasers because of lower peak power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Laser guide stars: Main points so far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84300"/>
            <a:ext cx="8534400" cy="51212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Laser guide stars are needed because there aren</a:t>
            </a:r>
            <a:r>
              <a:rPr lang="ja-JP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’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t enough bright natural guide stars in the sky</a:t>
            </a:r>
          </a:p>
          <a:p>
            <a:pPr>
              <a:lnSpc>
                <a:spcPct val="90000"/>
              </a:lnSpc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Solution: make your own guide star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>
                <a:latin typeface="Trebuchet MS" charset="0"/>
                <a:ea typeface="ヒラギノ角ゴ Pro W3" charset="0"/>
              </a:rPr>
              <a:t>Using lasers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>
                <a:latin typeface="Trebuchet MS" charset="0"/>
                <a:ea typeface="ヒラギノ角ゴ Pro W3" charset="0"/>
              </a:rPr>
              <a:t>Nothing special about coherent light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>
                <a:latin typeface="Trebuchet MS" charset="0"/>
                <a:ea typeface="ヒラギノ角ゴ Pro W3" charset="0"/>
              </a:rPr>
              <a:t>Size on sky has to be </a:t>
            </a:r>
            <a:r>
              <a:rPr lang="en-US" sz="2000">
                <a:latin typeface="Trebuchet MS" charset="0"/>
                <a:ea typeface="ヒラギノ角ゴ Pro W3" charset="0"/>
                <a:sym typeface="Symbol" charset="0"/>
              </a:rPr>
              <a:t>≲</a:t>
            </a:r>
            <a:r>
              <a:rPr lang="en-US" sz="2000">
                <a:latin typeface="Trebuchet MS" charset="0"/>
                <a:ea typeface="ヒラギノ角ゴ Pro W3" charset="0"/>
              </a:rPr>
              <a:t> diffraction limit of a WFS </a:t>
            </a:r>
            <a:r>
              <a:rPr lang="en-US" sz="2000">
                <a:solidFill>
                  <a:srgbClr val="FFCC99"/>
                </a:solidFill>
                <a:latin typeface="Trebuchet MS" charset="0"/>
                <a:ea typeface="ヒラギノ角ゴ Pro W3" charset="0"/>
              </a:rPr>
              <a:t>sub-</a:t>
            </a:r>
            <a:r>
              <a:rPr lang="en-US" sz="2000">
                <a:latin typeface="Trebuchet MS" charset="0"/>
                <a:ea typeface="ヒラギノ角ゴ Pro W3" charset="0"/>
              </a:rPr>
              <a:t>aperture</a:t>
            </a:r>
          </a:p>
          <a:p>
            <a:pPr>
              <a:lnSpc>
                <a:spcPct val="90000"/>
              </a:lnSpc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Rayleigh scattering: from ~10-15 km: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>
                <a:latin typeface="Trebuchet MS" charset="0"/>
                <a:ea typeface="ヒラギノ角ゴ Pro W3" charset="0"/>
              </a:rPr>
              <a:t>Doesn</a:t>
            </a:r>
            <a:r>
              <a:rPr lang="ja-JP" altLang="en-US" sz="2000">
                <a:latin typeface="Trebuchet MS" charset="0"/>
                <a:ea typeface="ヒラギノ角ゴ Pro W3" charset="0"/>
              </a:rPr>
              <a:t>’</a:t>
            </a:r>
            <a:r>
              <a:rPr lang="en-US" sz="2000">
                <a:latin typeface="Trebuchet MS" charset="0"/>
                <a:ea typeface="ヒラギノ角ゴ Pro W3" charset="0"/>
              </a:rPr>
              <a:t>t sample turbulence as well as resonant scattering from Na layer at ~100 km. Lasers are cheaper, and easier to build.</a:t>
            </a:r>
          </a:p>
          <a:p>
            <a:pPr>
              <a:lnSpc>
                <a:spcPct val="90000"/>
              </a:lnSpc>
              <a:defRPr/>
            </a:pP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Sodium laser guide stars:</a:t>
            </a:r>
            <a:r>
              <a:rPr lang="en-US" sz="2000">
                <a:latin typeface="Trebuchet MS" charset="0"/>
              </a:rPr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>
                <a:latin typeface="Trebuchet MS" charset="0"/>
                <a:ea typeface="ヒラギノ角ゴ Pro W3" charset="0"/>
              </a:rPr>
              <a:t>Sodium column density varies with season, and within a night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>
                <a:latin typeface="Trebuchet MS" charset="0"/>
                <a:ea typeface="ヒラギノ角ゴ Pro W3" charset="0"/>
              </a:rPr>
              <a:t>Need to sense variation and follow it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Outline of laser guide star topics 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0188"/>
            <a:ext cx="7802563" cy="4916487"/>
          </a:xfrm>
        </p:spPr>
        <p:txBody>
          <a:bodyPr/>
          <a:lstStyle/>
          <a:p>
            <a:pPr marL="455613" indent="-455613">
              <a:spcBef>
                <a:spcPct val="30000"/>
              </a:spcBef>
              <a:buFontTx/>
              <a:buNone/>
            </a:pPr>
            <a:endParaRPr lang="en-US" dirty="0">
              <a:latin typeface="Trebuchet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 Why are laser guide stars needed?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 Principles of laser scattering in the atmosphere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What is the sodium layer?  How does it behave?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Physics of sodium atom excitation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>
                <a:latin typeface="Trebuchet MS" charset="0"/>
              </a:rPr>
              <a:t>Lasers used in astronomical laser guide star AO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 err="1">
                <a:latin typeface="Trebuchet MS" charset="0"/>
              </a:rPr>
              <a:t>Wavefront</a:t>
            </a:r>
            <a:r>
              <a:rPr lang="en-US" dirty="0">
                <a:latin typeface="Trebuchet MS" charset="0"/>
              </a:rPr>
              <a:t> errors for laser guide star AO</a:t>
            </a:r>
            <a:endParaRPr lang="en-US" dirty="0">
              <a:solidFill>
                <a:schemeClr val="tx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1632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68275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Types of lasers: Outline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rebuchet MS" charset="0"/>
              </a:rPr>
              <a:t>Principle of laser action</a:t>
            </a:r>
          </a:p>
          <a:p>
            <a:r>
              <a:rPr lang="en-US">
                <a:latin typeface="Trebuchet MS" charset="0"/>
              </a:rPr>
              <a:t>Lasers used for Rayleigh guide stars</a:t>
            </a:r>
          </a:p>
          <a:p>
            <a:r>
              <a:rPr lang="en-US">
                <a:latin typeface="Trebuchet MS" charset="0"/>
              </a:rPr>
              <a:t>Lasers used for sodium guide stars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Overall layout (any kind of laser)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rebuchet MS" charset="0"/>
            </a:endParaRPr>
          </a:p>
        </p:txBody>
      </p:sp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7437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Principles of laser action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5181600"/>
            <a:ext cx="2590800" cy="8382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Trebuchet MS" charset="0"/>
              </a:rPr>
              <a:t>Stimulated emission</a:t>
            </a:r>
          </a:p>
        </p:txBody>
      </p:sp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2654300" cy="1422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26543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0"/>
            <a:ext cx="2654300" cy="1282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2654300" cy="1244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29200"/>
            <a:ext cx="3352800" cy="1257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AutoShape 9"/>
          <p:cNvSpPr>
            <a:spLocks noChangeArrowheads="1"/>
          </p:cNvSpPr>
          <p:nvPr/>
        </p:nvSpPr>
        <p:spPr bwMode="auto">
          <a:xfrm>
            <a:off x="3748088" y="1905000"/>
            <a:ext cx="671512" cy="533400"/>
          </a:xfrm>
          <a:prstGeom prst="rightArrow">
            <a:avLst>
              <a:gd name="adj1" fmla="val 50000"/>
              <a:gd name="adj2" fmla="val 3147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AutoShape 10"/>
          <p:cNvSpPr>
            <a:spLocks noChangeArrowheads="1"/>
          </p:cNvSpPr>
          <p:nvPr/>
        </p:nvSpPr>
        <p:spPr bwMode="auto">
          <a:xfrm>
            <a:off x="228600" y="3810000"/>
            <a:ext cx="671513" cy="533400"/>
          </a:xfrm>
          <a:prstGeom prst="rightArrow">
            <a:avLst>
              <a:gd name="adj1" fmla="val 50000"/>
              <a:gd name="adj2" fmla="val 3147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8" name="AutoShape 11"/>
          <p:cNvSpPr>
            <a:spLocks noChangeArrowheads="1"/>
          </p:cNvSpPr>
          <p:nvPr/>
        </p:nvSpPr>
        <p:spPr bwMode="auto">
          <a:xfrm>
            <a:off x="3810000" y="3886200"/>
            <a:ext cx="671513" cy="533400"/>
          </a:xfrm>
          <a:prstGeom prst="rightArrow">
            <a:avLst>
              <a:gd name="adj1" fmla="val 50000"/>
              <a:gd name="adj2" fmla="val 3147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9" name="AutoShape 12"/>
          <p:cNvSpPr>
            <a:spLocks noChangeArrowheads="1"/>
          </p:cNvSpPr>
          <p:nvPr/>
        </p:nvSpPr>
        <p:spPr bwMode="auto">
          <a:xfrm>
            <a:off x="1828800" y="5334000"/>
            <a:ext cx="671513" cy="533400"/>
          </a:xfrm>
          <a:prstGeom prst="rightArrow">
            <a:avLst>
              <a:gd name="adj1" fmla="val 50000"/>
              <a:gd name="adj2" fmla="val 3147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60" name="Text Box 13"/>
          <p:cNvSpPr txBox="1">
            <a:spLocks noChangeArrowheads="1"/>
          </p:cNvSpPr>
          <p:nvPr/>
        </p:nvSpPr>
        <p:spPr bwMode="auto">
          <a:xfrm>
            <a:off x="1978025" y="6297613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 b="1">
                <a:latin typeface="Arial" charset="0"/>
              </a:rPr>
              <a:t>Mirror</a:t>
            </a:r>
            <a:endParaRPr lang="en-US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13970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General comments on guide star lasers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38" y="1435100"/>
            <a:ext cx="8355013" cy="4876800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Typical average powers of a few watts to 20 watts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Much more powerful than typical laboratory lasers</a:t>
            </a:r>
          </a:p>
          <a:p>
            <a:r>
              <a:rPr lang="en-US" dirty="0">
                <a:latin typeface="Trebuchet MS" charset="0"/>
              </a:rPr>
              <a:t>Na guide stars - Class IV lasers (a laser safety category)</a:t>
            </a:r>
          </a:p>
          <a:p>
            <a:pPr lvl="1"/>
            <a:r>
              <a:rPr lang="ja-JP" altLang="en-US">
                <a:latin typeface="Trebuchet MS" charset="0"/>
                <a:ea typeface="ヒラギノ角ゴ Pro W3" charset="0"/>
              </a:rPr>
              <a:t>“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Significant eye hazards, with potentially devastating and permanent eye damage as a result of direct beam viewing</a:t>
            </a:r>
            <a:r>
              <a:rPr lang="ja-JP" altLang="en-US">
                <a:latin typeface="Trebuchet MS" charset="0"/>
                <a:ea typeface="ヒラギノ角ゴ Pro W3" charset="0"/>
              </a:rPr>
              <a:t>”</a:t>
            </a:r>
            <a:endParaRPr lang="en-US" altLang="ja-JP" dirty="0">
              <a:latin typeface="Trebuchet MS" charset="0"/>
              <a:ea typeface="ヒラギノ角ゴ Pro W3" charset="0"/>
            </a:endParaRPr>
          </a:p>
          <a:p>
            <a:pPr lvl="1"/>
            <a:r>
              <a:rPr lang="ja-JP" altLang="en-US">
                <a:latin typeface="Trebuchet MS" charset="0"/>
                <a:ea typeface="ヒラギノ角ゴ Pro W3" charset="0"/>
              </a:rPr>
              <a:t>“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Able to cut or burn skin</a:t>
            </a:r>
            <a:r>
              <a:rPr lang="ja-JP" altLang="en-US">
                <a:latin typeface="Trebuchet MS" charset="0"/>
                <a:ea typeface="ヒラギノ角ゴ Pro W3" charset="0"/>
              </a:rPr>
              <a:t>”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 </a:t>
            </a:r>
          </a:p>
          <a:p>
            <a:pPr lvl="1"/>
            <a:r>
              <a:rPr lang="ja-JP" altLang="en-US">
                <a:latin typeface="Trebuchet MS" charset="0"/>
                <a:ea typeface="ヒラギノ角ゴ Pro W3" charset="0"/>
              </a:rPr>
              <a:t>“</a:t>
            </a:r>
            <a:r>
              <a:rPr lang="en-US" altLang="ja-JP" dirty="0">
                <a:latin typeface="Trebuchet MS" charset="0"/>
                <a:ea typeface="ヒラギノ角ゴ Pro W3" charset="0"/>
              </a:rPr>
              <a:t>May ignite combustible materials</a:t>
            </a:r>
            <a:r>
              <a:rPr lang="ja-JP" altLang="en-US">
                <a:latin typeface="Trebuchet MS" charset="0"/>
                <a:ea typeface="ヒラギノ角ゴ Pro W3" charset="0"/>
              </a:rPr>
              <a:t>”</a:t>
            </a:r>
            <a:endParaRPr lang="en-US" altLang="ja-JP" dirty="0">
              <a:latin typeface="Trebuchet MS" charset="0"/>
              <a:ea typeface="ヒラギノ角ゴ Pro W3" charset="0"/>
            </a:endParaRPr>
          </a:p>
          <a:p>
            <a:r>
              <a:rPr lang="en-US" dirty="0">
                <a:latin typeface="Trebuchet MS" charset="0"/>
              </a:rPr>
              <a:t>As a result, need to avoid airplanes and satellites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Lasers used for Rayleigh guide stars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197475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Rayleigh x-section  ~ </a:t>
            </a:r>
            <a:r>
              <a:rPr lang="en-US" dirty="0">
                <a:latin typeface="Symbol" charset="0"/>
              </a:rPr>
              <a:t>λ</a:t>
            </a:r>
            <a:r>
              <a:rPr lang="en-US" baseline="30000" dirty="0">
                <a:latin typeface="Trebuchet MS" charset="0"/>
              </a:rPr>
              <a:t>-4</a:t>
            </a:r>
            <a:r>
              <a:rPr lang="en-US" dirty="0">
                <a:latin typeface="Trebuchet MS" charset="0"/>
              </a:rPr>
              <a:t>  </a:t>
            </a:r>
            <a:r>
              <a:rPr lang="en-US" dirty="0">
                <a:latin typeface="Trebuchet MS" charset="0"/>
                <a:sym typeface="Symbol" charset="0"/>
              </a:rPr>
              <a:t>⇒</a:t>
            </a:r>
            <a:r>
              <a:rPr lang="en-US" dirty="0">
                <a:latin typeface="Trebuchet MS" charset="0"/>
              </a:rPr>
              <a:t>  short wavelengths better</a:t>
            </a:r>
          </a:p>
          <a:p>
            <a:endParaRPr lang="en-US" dirty="0">
              <a:latin typeface="Trebuchet MS" charset="0"/>
            </a:endParaRPr>
          </a:p>
          <a:p>
            <a:r>
              <a:rPr lang="en-US" dirty="0">
                <a:latin typeface="Trebuchet MS" charset="0"/>
              </a:rPr>
              <a:t>Commercial lasers are available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Reliable, relatively inexpensive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Green laser (532nm) – e.g. MMT</a:t>
            </a:r>
          </a:p>
          <a:p>
            <a:pPr lvl="1"/>
            <a:r>
              <a:rPr lang="en-US" dirty="0" err="1">
                <a:latin typeface="Trebuchet MS" charset="0"/>
                <a:ea typeface="ヒラギノ角ゴ Pro W3" charset="0"/>
              </a:rPr>
              <a:t>RoboAO</a:t>
            </a:r>
            <a:r>
              <a:rPr lang="en-US" dirty="0">
                <a:latin typeface="Trebuchet MS" charset="0"/>
                <a:ea typeface="ヒラギノ角ゴ Pro W3" charset="0"/>
              </a:rPr>
              <a:t> uses </a:t>
            </a:r>
            <a:r>
              <a:rPr lang="en-US" dirty="0"/>
              <a:t>10W ultraviolet (</a:t>
            </a:r>
            <a:r>
              <a:rPr lang="el-GR" dirty="0"/>
              <a:t>λ = 355</a:t>
            </a:r>
            <a:r>
              <a:rPr lang="en-US" dirty="0"/>
              <a:t>nm) laser pulsed at 10 kHz</a:t>
            </a:r>
          </a:p>
          <a:p>
            <a:pPr lvl="2"/>
            <a:r>
              <a:rPr lang="en-US" dirty="0">
                <a:latin typeface="Trebuchet MS" charset="0"/>
                <a:ea typeface="ヒラギノ角ゴ Pro W3" charset="0"/>
              </a:rPr>
              <a:t>Invisible to human eye. Unable to flash-blind pilots; considered a Class 1 laser (incapable of producing damaging radiation levels during operation and exempt from any control measures). So no need for "laser spotters" as needed with Na lasers. 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Example of laser for Rayleigh guide star: Frequency doubled </a:t>
            </a:r>
            <a:r>
              <a:rPr lang="en-US" dirty="0" err="1">
                <a:latin typeface="Trebuchet MS" charset="0"/>
              </a:rPr>
              <a:t>Nd:YAG</a:t>
            </a:r>
            <a:r>
              <a:rPr lang="en-US" dirty="0">
                <a:latin typeface="Trebuchet MS" charset="0"/>
              </a:rPr>
              <a:t> lasers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4978400" cy="5003800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Nd:YAG means </a:t>
            </a:r>
            <a:r>
              <a:rPr lang="ja-JP" altLang="en-US" sz="2000">
                <a:latin typeface="Trebuchet MS" charset="0"/>
              </a:rPr>
              <a:t>“</a:t>
            </a:r>
            <a:r>
              <a:rPr lang="en-US" altLang="ja-JP" sz="2000">
                <a:latin typeface="Trebuchet MS" charset="0"/>
              </a:rPr>
              <a:t>neodimium-doped  yttrium aluminum garnet</a:t>
            </a:r>
            <a:r>
              <a:rPr lang="ja-JP" altLang="en-US" sz="2000">
                <a:latin typeface="Trebuchet MS" charset="0"/>
              </a:rPr>
              <a:t>”</a:t>
            </a:r>
            <a:endParaRPr lang="en-US" altLang="ja-JP" sz="2000">
              <a:latin typeface="Trebuchet MS" charset="0"/>
            </a:endParaRPr>
          </a:p>
          <a:p>
            <a:r>
              <a:rPr lang="en-US" sz="2000">
                <a:latin typeface="Trebuchet MS" charset="0"/>
              </a:rPr>
              <a:t>Nd:YAG emits at 1.06 micron</a:t>
            </a:r>
          </a:p>
          <a:p>
            <a:r>
              <a:rPr lang="en-US" sz="2000">
                <a:latin typeface="Trebuchet MS" charset="0"/>
              </a:rPr>
              <a:t>Use nonlinear crystal to convert two 1.06 micron photons to one 0.53 micron photon (2 X frequency)</a:t>
            </a:r>
          </a:p>
          <a:p>
            <a:r>
              <a:rPr lang="en-US" sz="2000">
                <a:latin typeface="Trebuchet MS" charset="0"/>
              </a:rPr>
              <a:t>Example: Coherent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altLang="ja-JP" sz="2000">
                <a:latin typeface="Trebuchet MS" charset="0"/>
              </a:rPr>
              <a:t>s Verdi laser</a:t>
            </a:r>
          </a:p>
          <a:p>
            <a:pPr lvl="1"/>
            <a:r>
              <a:rPr lang="en-US" sz="2000">
                <a:latin typeface="Trebuchet MS" charset="0"/>
                <a:ea typeface="ヒラギノ角ゴ Pro W3" charset="0"/>
              </a:rPr>
              <a:t>Pump light: from laser diodes</a:t>
            </a:r>
          </a:p>
          <a:p>
            <a:pPr lvl="1"/>
            <a:r>
              <a:rPr lang="en-US" sz="2000">
                <a:latin typeface="Trebuchet MS" charset="0"/>
                <a:ea typeface="ヒラギノ角ゴ Pro W3" charset="0"/>
              </a:rPr>
              <a:t>Very efficient</a:t>
            </a:r>
          </a:p>
          <a:p>
            <a:pPr lvl="1"/>
            <a:r>
              <a:rPr lang="en-US" sz="2000">
                <a:latin typeface="Trebuchet MS" charset="0"/>
                <a:ea typeface="ヒラギノ角ゴ Pro W3" charset="0"/>
              </a:rPr>
              <a:t>Available up to 18 Watts</a:t>
            </a:r>
          </a:p>
          <a:p>
            <a:pPr lvl="1"/>
            <a:r>
              <a:rPr lang="en-US" sz="2000">
                <a:latin typeface="Trebuchet MS" charset="0"/>
                <a:ea typeface="ヒラギノ角ゴ Pro W3" charset="0"/>
              </a:rPr>
              <a:t>Pretty expensive</a:t>
            </a:r>
          </a:p>
          <a:p>
            <a:pPr lvl="2"/>
            <a:r>
              <a:rPr lang="en-US" sz="2000">
                <a:latin typeface="Trebuchet MS" charset="0"/>
                <a:ea typeface="ヒラギノ角ゴ Pro W3" charset="0"/>
              </a:rPr>
              <a:t>It</a:t>
            </a:r>
            <a:r>
              <a:rPr lang="ja-JP" altLang="en-US" sz="2000">
                <a:latin typeface="Trebuchet MS" charset="0"/>
                <a:ea typeface="ヒラギノ角ゴ Pro W3" charset="0"/>
              </a:rPr>
              <a:t>’</a:t>
            </a:r>
            <a:r>
              <a:rPr lang="en-US" altLang="ja-JP" sz="2000">
                <a:latin typeface="Trebuchet MS" charset="0"/>
                <a:ea typeface="ヒラギノ角ゴ Pro W3" charset="0"/>
              </a:rPr>
              <a:t>s always worrisome when price isn</a:t>
            </a:r>
            <a:r>
              <a:rPr lang="ja-JP" altLang="en-US" sz="2000">
                <a:latin typeface="Trebuchet MS" charset="0"/>
                <a:ea typeface="ヒラギノ角ゴ Pro W3" charset="0"/>
              </a:rPr>
              <a:t>’</a:t>
            </a:r>
            <a:r>
              <a:rPr lang="en-US" altLang="ja-JP" sz="2000">
                <a:latin typeface="Trebuchet MS" charset="0"/>
                <a:ea typeface="ヒラギノ角ゴ Pro W3" charset="0"/>
              </a:rPr>
              <a:t>t listed on the web!</a:t>
            </a:r>
            <a:endParaRPr lang="en-US" sz="2000">
              <a:latin typeface="Trebuchet MS" charset="0"/>
              <a:ea typeface="ヒラギノ角ゴ Pro W3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91D4E-7943-2941-A07E-F96C96D2E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19" y="1600200"/>
            <a:ext cx="2902307" cy="19537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251148" cy="1320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Current generation of  Na lasers: </a:t>
            </a:r>
            <a:br>
              <a:rPr lang="en-US" dirty="0">
                <a:latin typeface="Trebuchet MS" charset="0"/>
              </a:rPr>
            </a:br>
            <a:r>
              <a:rPr lang="en-US" dirty="0">
                <a:latin typeface="Trebuchet MS" charset="0"/>
              </a:rPr>
              <a:t>all-fiber laser (</a:t>
            </a:r>
            <a:r>
              <a:rPr lang="en-US" dirty="0" err="1">
                <a:latin typeface="Trebuchet MS" charset="0"/>
              </a:rPr>
              <a:t>Toptica</a:t>
            </a:r>
            <a:r>
              <a:rPr lang="en-US" dirty="0">
                <a:latin typeface="Trebuchet MS" charset="0"/>
              </a:rPr>
              <a:t>, LLNL and UCSC)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5575300"/>
            <a:ext cx="8369300" cy="9017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Example of a fiber laser</a:t>
            </a:r>
          </a:p>
        </p:txBody>
      </p:sp>
      <p:pic>
        <p:nvPicPr>
          <p:cNvPr id="135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60500"/>
            <a:ext cx="59690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Laser guide stars: Main points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84300"/>
            <a:ext cx="85344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Laser guide stars are needed because there </a:t>
            </a:r>
            <a:r>
              <a:rPr lang="en-US" sz="2200" dirty="0" err="1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aren</a:t>
            </a:r>
            <a:r>
              <a:rPr lang="ja-JP" alt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’</a:t>
            </a: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t enough bright natural guide stars in the sky</a:t>
            </a:r>
          </a:p>
          <a:p>
            <a:pPr lvl="1">
              <a:lnSpc>
                <a:spcPct val="90000"/>
              </a:lnSpc>
              <a:spcBef>
                <a:spcPts val="960"/>
              </a:spcBef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Hence </a:t>
            </a:r>
            <a:r>
              <a:rPr lang="en-US" sz="2000" dirty="0">
                <a:solidFill>
                  <a:srgbClr val="FFCC99"/>
                </a:solidFill>
                <a:latin typeface="Trebuchet MS" charset="0"/>
                <a:ea typeface="ヒラギノ角ゴ Pro W3" charset="0"/>
              </a:rPr>
              <a:t>YOUR</a:t>
            </a:r>
            <a:r>
              <a:rPr lang="en-US" sz="2000" dirty="0">
                <a:latin typeface="Trebuchet MS" charset="0"/>
                <a:ea typeface="ヒラギノ角ゴ Pro W3" charset="0"/>
              </a:rPr>
              <a:t> favorite galaxy probably won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>
                <a:latin typeface="Trebuchet MS" charset="0"/>
                <a:ea typeface="ヒラギノ角ゴ Pro W3" charset="0"/>
              </a:rPr>
              <a:t>t have a bright enough natural guide star nearby</a:t>
            </a:r>
          </a:p>
          <a:p>
            <a:pPr>
              <a:lnSpc>
                <a:spcPct val="90000"/>
              </a:lnSpc>
              <a:spcBef>
                <a:spcPts val="2448"/>
              </a:spcBef>
              <a:defRPr/>
            </a:pP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Solution: make your own guide star using lasers</a:t>
            </a:r>
          </a:p>
          <a:p>
            <a:pPr lvl="1">
              <a:lnSpc>
                <a:spcPct val="90000"/>
              </a:lnSpc>
              <a:spcBef>
                <a:spcPts val="960"/>
              </a:spcBef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Nothing special about coherent light - could use a flashlight hanging from a 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“</a:t>
            </a:r>
            <a:r>
              <a:rPr lang="en-US" sz="2000" dirty="0">
                <a:latin typeface="Trebuchet MS" charset="0"/>
                <a:ea typeface="ヒラギノ角ゴ Pro W3" charset="0"/>
              </a:rPr>
              <a:t>giant high-altitude helicopter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”</a:t>
            </a:r>
            <a:endParaRPr lang="en-US" sz="2000" dirty="0">
              <a:latin typeface="Trebuchet MS" charset="0"/>
              <a:ea typeface="ヒラギノ角ゴ Pro W3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Size on sky has to be ≲ diffraction limit of a WFS </a:t>
            </a:r>
            <a:r>
              <a:rPr lang="en-US" sz="2000" dirty="0">
                <a:solidFill>
                  <a:srgbClr val="FFCC99"/>
                </a:solidFill>
                <a:latin typeface="Trebuchet MS" charset="0"/>
                <a:ea typeface="ヒラギノ角ゴ Pro W3" charset="0"/>
              </a:rPr>
              <a:t>sub-</a:t>
            </a:r>
            <a:r>
              <a:rPr lang="en-US" sz="2000" dirty="0">
                <a:latin typeface="Trebuchet MS" charset="0"/>
                <a:ea typeface="ヒラギノ角ゴ Pro W3" charset="0"/>
              </a:rPr>
              <a:t>aperture</a:t>
            </a:r>
          </a:p>
          <a:p>
            <a:pPr>
              <a:lnSpc>
                <a:spcPct val="90000"/>
              </a:lnSpc>
              <a:spcBef>
                <a:spcPts val="2448"/>
              </a:spcBef>
              <a:defRPr/>
            </a:pP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Laser guide stars have pluses and minuses:</a:t>
            </a:r>
          </a:p>
          <a:p>
            <a:pPr lvl="1">
              <a:lnSpc>
                <a:spcPct val="90000"/>
              </a:lnSpc>
              <a:spcBef>
                <a:spcPts val="960"/>
              </a:spcBef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Pluses: can put them anywhere, can be bright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Minuses: NGS give better AO performance than LGS even when both are working perfectly.   High-powered lasers are tricky to build and work with.  Laser safety is added complication.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</a:rPr>
              <a:t>Advantages of fiber lasers</a:t>
            </a:r>
          </a:p>
        </p:txBody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</a:rPr>
              <a:t>Very compact</a:t>
            </a:r>
          </a:p>
          <a:p>
            <a:r>
              <a:rPr lang="en-US" dirty="0">
                <a:latin typeface="Trebuchet MS" charset="0"/>
              </a:rPr>
              <a:t>Commercial parts from telecommunications industry</a:t>
            </a:r>
          </a:p>
          <a:p>
            <a:r>
              <a:rPr lang="en-US" dirty="0">
                <a:latin typeface="Trebuchet MS" charset="0"/>
              </a:rPr>
              <a:t>Efficient: 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Pump with laser diodes - high efficiency</a:t>
            </a:r>
          </a:p>
          <a:p>
            <a:pPr lvl="1"/>
            <a:r>
              <a:rPr lang="en-US" dirty="0">
                <a:latin typeface="Trebuchet MS" charset="0"/>
                <a:ea typeface="ヒラギノ角ゴ Pro W3" charset="0"/>
              </a:rPr>
              <a:t>Pump fiber cladding all along its length - excellent surface to volume ratio</a:t>
            </a:r>
          </a:p>
          <a:p>
            <a:r>
              <a:rPr lang="en-US" dirty="0">
                <a:latin typeface="Trebuchet MS" charset="0"/>
              </a:rPr>
              <a:t>Two types of fiber lasers have been demonstrated at the required power levels at 589 nm (</a:t>
            </a:r>
            <a:r>
              <a:rPr lang="en-US" dirty="0" err="1">
                <a:latin typeface="Trebuchet MS" charset="0"/>
              </a:rPr>
              <a:t>Toptica</a:t>
            </a:r>
            <a:r>
              <a:rPr lang="en-US" dirty="0">
                <a:latin typeface="Trebuchet MS" charset="0"/>
              </a:rPr>
              <a:t> in Europe, Daren Dillon at UCSC plus Jay Dawson at LLNL)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9D6C-AA92-0B4B-920E-8DA0EC38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light propagates through cladding, pumps doped fiber all along its length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C882B-E7DE-B741-9C98-6B2B8D0D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8573"/>
            <a:ext cx="7682948" cy="4718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21461-A325-CB42-BD58-557EAF4E0D5B}"/>
              </a:ext>
            </a:extLst>
          </p:cNvPr>
          <p:cNvSpPr txBox="1"/>
          <p:nvPr/>
        </p:nvSpPr>
        <p:spPr>
          <a:xfrm>
            <a:off x="1618707" y="6439980"/>
            <a:ext cx="4839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Credit: Nilsson and Payne, Science Magazine, 2011</a:t>
            </a:r>
          </a:p>
        </p:txBody>
      </p:sp>
    </p:spTree>
    <p:extLst>
      <p:ext uri="{BB962C8B-B14F-4D97-AF65-F5344CB8AC3E}">
        <p14:creationId xmlns:p14="http://schemas.microsoft.com/office/powerpoint/2010/main" val="74400970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Toptica</a:t>
            </a:r>
            <a:r>
              <a:rPr lang="en-US" dirty="0"/>
              <a:t> fiber laser (ESO, Keck 2, Gemini)</a:t>
            </a:r>
          </a:p>
        </p:txBody>
      </p:sp>
      <p:pic>
        <p:nvPicPr>
          <p:cNvPr id="4" name="Picture 3" descr="TopticaLas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83" y="1717812"/>
            <a:ext cx="5018923" cy="433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5913" y="2341216"/>
            <a:ext cx="1049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Fiber laser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3096" y="2858051"/>
            <a:ext cx="196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Electronics and cooling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 bwMode="auto">
          <a:xfrm flipH="1" flipV="1">
            <a:off x="4417391" y="3114261"/>
            <a:ext cx="2515705" cy="1592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3902089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" b="2975"/>
          <a:stretch>
            <a:fillRect/>
          </a:stretch>
        </p:blipFill>
        <p:spPr bwMode="auto">
          <a:xfrm>
            <a:off x="762000" y="2247900"/>
            <a:ext cx="77660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1143000" y="1600200"/>
            <a:ext cx="307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 b="1">
                <a:solidFill>
                  <a:schemeClr val="tx2"/>
                </a:solidFill>
                <a:latin typeface="Trebuchet MS" charset="0"/>
              </a:rPr>
              <a:t>Keck laser guide star AO</a:t>
            </a:r>
          </a:p>
        </p:txBody>
      </p:sp>
      <p:sp>
        <p:nvSpPr>
          <p:cNvPr id="126979" name="Text Box 4"/>
          <p:cNvSpPr txBox="1">
            <a:spLocks noChangeArrowheads="1"/>
          </p:cNvSpPr>
          <p:nvPr/>
        </p:nvSpPr>
        <p:spPr bwMode="auto">
          <a:xfrm>
            <a:off x="4876800" y="1600200"/>
            <a:ext cx="329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 b="1">
                <a:solidFill>
                  <a:schemeClr val="tx2"/>
                </a:solidFill>
                <a:latin typeface="Trebuchet MS" charset="0"/>
              </a:rPr>
              <a:t>Best natural guide star AO</a:t>
            </a:r>
          </a:p>
        </p:txBody>
      </p:sp>
      <p:sp>
        <p:nvSpPr>
          <p:cNvPr id="446469" name="Text Box 5"/>
          <p:cNvSpPr txBox="1">
            <a:spLocks noChangeArrowheads="1"/>
          </p:cNvSpPr>
          <p:nvPr/>
        </p:nvSpPr>
        <p:spPr bwMode="auto">
          <a:xfrm>
            <a:off x="533400" y="215900"/>
            <a:ext cx="6311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8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Galactic Center with Keck laser guide star AO</a:t>
            </a:r>
          </a:p>
        </p:txBody>
      </p:sp>
      <p:sp>
        <p:nvSpPr>
          <p:cNvPr id="126981" name="Text Box 6"/>
          <p:cNvSpPr txBox="1">
            <a:spLocks noChangeArrowheads="1"/>
          </p:cNvSpPr>
          <p:nvPr/>
        </p:nvSpPr>
        <p:spPr bwMode="auto">
          <a:xfrm>
            <a:off x="3192463" y="6269038"/>
            <a:ext cx="3340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 b="1">
                <a:latin typeface="Trebuchet MS" charset="0"/>
              </a:rPr>
              <a:t>Andrea Ghez, UCLA  group</a:t>
            </a:r>
          </a:p>
        </p:txBody>
      </p:sp>
    </p:spTree>
    <p:extLst>
      <p:ext uri="{BB962C8B-B14F-4D97-AF65-F5344CB8AC3E}">
        <p14:creationId xmlns:p14="http://schemas.microsoft.com/office/powerpoint/2010/main" val="3895571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Outline of laser guide star topics 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0188"/>
            <a:ext cx="7802563" cy="4916487"/>
          </a:xfrm>
        </p:spPr>
        <p:txBody>
          <a:bodyPr/>
          <a:lstStyle/>
          <a:p>
            <a:pPr marL="455613" indent="-455613">
              <a:spcBef>
                <a:spcPct val="30000"/>
              </a:spcBef>
              <a:buFontTx/>
              <a:buNone/>
            </a:pPr>
            <a:endParaRPr lang="en-US" dirty="0">
              <a:latin typeface="Trebuchet MS" charset="0"/>
            </a:endParaRPr>
          </a:p>
          <a:p>
            <a:pPr>
              <a:lnSpc>
                <a:spcPct val="13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 Why are laser guide stars needed?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 Principles of laser scattering in the atmosphere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What is the sodium layer?  How does it behave?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Physics of sodium atom excitation</a:t>
            </a:r>
          </a:p>
          <a:p>
            <a:pPr>
              <a:lnSpc>
                <a:spcPct val="13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n-US" dirty="0">
                <a:latin typeface="Trebuchet MS" charset="0"/>
              </a:rPr>
              <a:t>Lasers used in astronomical laser guide star AO</a:t>
            </a:r>
          </a:p>
          <a:p>
            <a:pPr marL="455613" indent="-455613">
              <a:lnSpc>
                <a:spcPct val="130000"/>
              </a:lnSpc>
              <a:spcBef>
                <a:spcPct val="30000"/>
              </a:spcBef>
            </a:pPr>
            <a:r>
              <a:rPr lang="en-US" dirty="0" err="1">
                <a:latin typeface="Trebuchet MS" charset="0"/>
              </a:rPr>
              <a:t>Wavefront</a:t>
            </a:r>
            <a:r>
              <a:rPr lang="en-US" dirty="0">
                <a:latin typeface="Trebuchet MS" charset="0"/>
              </a:rPr>
              <a:t> errors for laser guide star AO</a:t>
            </a:r>
            <a:endParaRPr lang="en-US" dirty="0">
              <a:solidFill>
                <a:schemeClr val="tx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7296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Laser guide star AO needs to use a faint tip-tilt star to stabilize laser spot on sky</a:t>
            </a:r>
          </a:p>
        </p:txBody>
      </p:sp>
      <p:pic>
        <p:nvPicPr>
          <p:cNvPr id="143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347788"/>
            <a:ext cx="3211513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4"/>
          <p:cNvSpPr txBox="1">
            <a:spLocks noChangeArrowheads="1"/>
          </p:cNvSpPr>
          <p:nvPr/>
        </p:nvSpPr>
        <p:spPr bwMode="auto">
          <a:xfrm>
            <a:off x="296863" y="6491288"/>
            <a:ext cx="249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from A. Tokovinin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Effective isoplanatic angle for image motion:  </a:t>
            </a:r>
            <a:r>
              <a:rPr lang="ja-JP" altLang="en-US">
                <a:latin typeface="Trebuchet MS" charset="0"/>
              </a:rPr>
              <a:t>“</a:t>
            </a:r>
            <a:r>
              <a:rPr lang="en-US">
                <a:latin typeface="Trebuchet MS" charset="0"/>
              </a:rPr>
              <a:t>isokinetic angle</a:t>
            </a:r>
            <a:r>
              <a:rPr lang="ja-JP" altLang="en-US">
                <a:latin typeface="Trebuchet MS" charset="0"/>
              </a:rPr>
              <a:t>”</a:t>
            </a:r>
            <a:endParaRPr lang="en-US">
              <a:latin typeface="Trebuchet MS" charset="0"/>
            </a:endParaRPr>
          </a:p>
        </p:txBody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rebuchet MS" charset="0"/>
              </a:rPr>
              <a:t>Image motion is due to low order modes of turbulence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Measurement is integrated over whole telescope aperture, so only modes with the largest wavelengths contribute (others are averaged out)</a:t>
            </a:r>
          </a:p>
          <a:p>
            <a:pPr>
              <a:spcBef>
                <a:spcPct val="100000"/>
              </a:spcBef>
            </a:pPr>
            <a:r>
              <a:rPr lang="en-US">
                <a:latin typeface="Trebuchet MS" charset="0"/>
              </a:rPr>
              <a:t>Low order modes change more slowly in both time and in angle on the sky</a:t>
            </a:r>
          </a:p>
          <a:p>
            <a:pPr>
              <a:spcBef>
                <a:spcPct val="100000"/>
              </a:spcBef>
            </a:pPr>
            <a:r>
              <a:rPr lang="ja-JP" altLang="en-US">
                <a:latin typeface="Trebuchet MS" charset="0"/>
              </a:rPr>
              <a:t>“</a:t>
            </a:r>
            <a:r>
              <a:rPr lang="en-US" altLang="ja-JP">
                <a:latin typeface="Trebuchet MS" charset="0"/>
              </a:rPr>
              <a:t>Isokinetic angle</a:t>
            </a:r>
            <a:r>
              <a:rPr lang="ja-JP" altLang="en-US">
                <a:latin typeface="Trebuchet MS" charset="0"/>
              </a:rPr>
              <a:t>”</a:t>
            </a:r>
            <a:r>
              <a:rPr lang="en-US" altLang="ja-JP">
                <a:latin typeface="Trebuchet MS" charset="0"/>
              </a:rPr>
              <a:t> 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Analogue of isoplanatic angle, but for tip-tilt only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Typical values in infrared: of order 1 arc min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Tip-tilt mirror and sensor configuration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498600"/>
            <a:ext cx="8534400" cy="4876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en-US">
                <a:latin typeface="Trebuchet MS" charset="0"/>
              </a:rPr>
              <a:t> </a:t>
            </a:r>
          </a:p>
        </p:txBody>
      </p:sp>
      <p:sp>
        <p:nvSpPr>
          <p:cNvPr id="147459" name="Text Box 4"/>
          <p:cNvSpPr txBox="1">
            <a:spLocks noChangeArrowheads="1"/>
          </p:cNvSpPr>
          <p:nvPr/>
        </p:nvSpPr>
        <p:spPr bwMode="auto">
          <a:xfrm>
            <a:off x="4016375" y="1835150"/>
            <a:ext cx="1196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b="1">
                <a:latin typeface="Tahoma" charset="0"/>
              </a:rPr>
              <a:t>Telescope</a:t>
            </a:r>
          </a:p>
        </p:txBody>
      </p:sp>
      <p:sp>
        <p:nvSpPr>
          <p:cNvPr id="147460" name="Line 5"/>
          <p:cNvSpPr>
            <a:spLocks noChangeShapeType="1"/>
          </p:cNvSpPr>
          <p:nvPr/>
        </p:nvSpPr>
        <p:spPr bwMode="auto">
          <a:xfrm flipH="1">
            <a:off x="3581400" y="2209800"/>
            <a:ext cx="1588" cy="869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1" name="Line 6"/>
          <p:cNvSpPr>
            <a:spLocks noChangeShapeType="1"/>
          </p:cNvSpPr>
          <p:nvPr/>
        </p:nvSpPr>
        <p:spPr bwMode="auto">
          <a:xfrm>
            <a:off x="5392738" y="2190750"/>
            <a:ext cx="1587" cy="876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7462" name="Group 7"/>
          <p:cNvGrpSpPr>
            <a:grpSpLocks/>
          </p:cNvGrpSpPr>
          <p:nvPr/>
        </p:nvGrpSpPr>
        <p:grpSpPr bwMode="auto">
          <a:xfrm>
            <a:off x="3581400" y="3062288"/>
            <a:ext cx="823913" cy="258762"/>
            <a:chOff x="1932" y="1502"/>
            <a:chExt cx="665" cy="226"/>
          </a:xfrm>
        </p:grpSpPr>
        <p:sp>
          <p:nvSpPr>
            <p:cNvPr id="147525" name="Line 8"/>
            <p:cNvSpPr>
              <a:spLocks noChangeShapeType="1"/>
            </p:cNvSpPr>
            <p:nvPr/>
          </p:nvSpPr>
          <p:spPr bwMode="auto">
            <a:xfrm rot="-5400000">
              <a:off x="2265" y="1395"/>
              <a:ext cx="0" cy="6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26" name="Arc 9"/>
            <p:cNvSpPr>
              <a:spLocks/>
            </p:cNvSpPr>
            <p:nvPr/>
          </p:nvSpPr>
          <p:spPr bwMode="auto">
            <a:xfrm flipH="1" flipV="1">
              <a:off x="1932" y="1502"/>
              <a:ext cx="665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27" name="Line 10"/>
            <p:cNvSpPr>
              <a:spLocks noChangeShapeType="1"/>
            </p:cNvSpPr>
            <p:nvPr/>
          </p:nvSpPr>
          <p:spPr bwMode="auto">
            <a:xfrm flipH="1">
              <a:off x="1932" y="1502"/>
              <a:ext cx="0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7463" name="Group 11"/>
          <p:cNvGrpSpPr>
            <a:grpSpLocks/>
          </p:cNvGrpSpPr>
          <p:nvPr/>
        </p:nvGrpSpPr>
        <p:grpSpPr bwMode="auto">
          <a:xfrm>
            <a:off x="4275138" y="2190750"/>
            <a:ext cx="430212" cy="123825"/>
            <a:chOff x="1290" y="3295"/>
            <a:chExt cx="346" cy="108"/>
          </a:xfrm>
        </p:grpSpPr>
        <p:sp>
          <p:nvSpPr>
            <p:cNvPr id="147522" name="Oval 12"/>
            <p:cNvSpPr>
              <a:spLocks noChangeArrowheads="1"/>
            </p:cNvSpPr>
            <p:nvPr/>
          </p:nvSpPr>
          <p:spPr bwMode="auto">
            <a:xfrm>
              <a:off x="1290" y="3295"/>
              <a:ext cx="346" cy="10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23" name="Line 13"/>
            <p:cNvSpPr>
              <a:spLocks noChangeShapeType="1"/>
            </p:cNvSpPr>
            <p:nvPr/>
          </p:nvSpPr>
          <p:spPr bwMode="auto">
            <a:xfrm>
              <a:off x="1290" y="3353"/>
              <a:ext cx="3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24" name="Rectangle 14"/>
            <p:cNvSpPr>
              <a:spLocks noChangeArrowheads="1"/>
            </p:cNvSpPr>
            <p:nvPr/>
          </p:nvSpPr>
          <p:spPr bwMode="auto">
            <a:xfrm>
              <a:off x="1290" y="3295"/>
              <a:ext cx="346" cy="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7464" name="Group 15"/>
          <p:cNvGrpSpPr>
            <a:grpSpLocks/>
          </p:cNvGrpSpPr>
          <p:nvPr/>
        </p:nvGrpSpPr>
        <p:grpSpPr bwMode="auto">
          <a:xfrm flipH="1">
            <a:off x="4576763" y="3062288"/>
            <a:ext cx="823912" cy="258762"/>
            <a:chOff x="2028" y="1232"/>
            <a:chExt cx="665" cy="226"/>
          </a:xfrm>
        </p:grpSpPr>
        <p:sp>
          <p:nvSpPr>
            <p:cNvPr id="147519" name="Line 16"/>
            <p:cNvSpPr>
              <a:spLocks noChangeShapeType="1"/>
            </p:cNvSpPr>
            <p:nvPr/>
          </p:nvSpPr>
          <p:spPr bwMode="auto">
            <a:xfrm rot="-5400000">
              <a:off x="2361" y="1125"/>
              <a:ext cx="0" cy="6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20" name="Arc 17"/>
            <p:cNvSpPr>
              <a:spLocks/>
            </p:cNvSpPr>
            <p:nvPr/>
          </p:nvSpPr>
          <p:spPr bwMode="auto">
            <a:xfrm flipH="1" flipV="1">
              <a:off x="2028" y="1232"/>
              <a:ext cx="665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21" name="Line 18"/>
            <p:cNvSpPr>
              <a:spLocks noChangeShapeType="1"/>
            </p:cNvSpPr>
            <p:nvPr/>
          </p:nvSpPr>
          <p:spPr bwMode="auto">
            <a:xfrm flipH="1">
              <a:off x="2028" y="1232"/>
              <a:ext cx="0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65" name="Line 19"/>
          <p:cNvSpPr>
            <a:spLocks noChangeShapeType="1"/>
          </p:cNvSpPr>
          <p:nvPr/>
        </p:nvSpPr>
        <p:spPr bwMode="auto">
          <a:xfrm flipV="1">
            <a:off x="3581400" y="2257425"/>
            <a:ext cx="693738" cy="804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Line 20"/>
          <p:cNvSpPr>
            <a:spLocks noChangeShapeType="1"/>
          </p:cNvSpPr>
          <p:nvPr/>
        </p:nvSpPr>
        <p:spPr bwMode="auto">
          <a:xfrm flipH="1" flipV="1">
            <a:off x="4705350" y="2257425"/>
            <a:ext cx="695325" cy="80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7" name="Oval 21"/>
          <p:cNvSpPr>
            <a:spLocks noChangeArrowheads="1"/>
          </p:cNvSpPr>
          <p:nvPr/>
        </p:nvSpPr>
        <p:spPr bwMode="auto">
          <a:xfrm>
            <a:off x="4405313" y="3459163"/>
            <a:ext cx="171450" cy="539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68" name="Line 22"/>
          <p:cNvSpPr>
            <a:spLocks noChangeShapeType="1"/>
          </p:cNvSpPr>
          <p:nvPr/>
        </p:nvSpPr>
        <p:spPr bwMode="auto">
          <a:xfrm>
            <a:off x="4287838" y="2257425"/>
            <a:ext cx="176212" cy="1201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Line 23"/>
          <p:cNvSpPr>
            <a:spLocks noChangeShapeType="1"/>
          </p:cNvSpPr>
          <p:nvPr/>
        </p:nvSpPr>
        <p:spPr bwMode="auto">
          <a:xfrm flipH="1">
            <a:off x="4529138" y="2257425"/>
            <a:ext cx="176212" cy="1201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0" name="Line 24"/>
          <p:cNvSpPr>
            <a:spLocks noChangeShapeType="1"/>
          </p:cNvSpPr>
          <p:nvPr/>
        </p:nvSpPr>
        <p:spPr bwMode="auto">
          <a:xfrm>
            <a:off x="4405313" y="3270250"/>
            <a:ext cx="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1" name="Line 25"/>
          <p:cNvSpPr>
            <a:spLocks noChangeShapeType="1"/>
          </p:cNvSpPr>
          <p:nvPr/>
        </p:nvSpPr>
        <p:spPr bwMode="auto">
          <a:xfrm>
            <a:off x="4576763" y="3270250"/>
            <a:ext cx="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2" name="Line 26"/>
          <p:cNvSpPr>
            <a:spLocks noChangeShapeType="1"/>
          </p:cNvSpPr>
          <p:nvPr/>
        </p:nvSpPr>
        <p:spPr bwMode="auto">
          <a:xfrm>
            <a:off x="4451350" y="3513138"/>
            <a:ext cx="0" cy="223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3" name="Line 27"/>
          <p:cNvSpPr>
            <a:spLocks noChangeShapeType="1"/>
          </p:cNvSpPr>
          <p:nvPr/>
        </p:nvSpPr>
        <p:spPr bwMode="auto">
          <a:xfrm>
            <a:off x="4529138" y="3513138"/>
            <a:ext cx="0" cy="153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4" name="Line 28"/>
          <p:cNvSpPr>
            <a:spLocks noChangeShapeType="1"/>
          </p:cNvSpPr>
          <p:nvPr/>
        </p:nvSpPr>
        <p:spPr bwMode="auto">
          <a:xfrm flipH="1">
            <a:off x="3756025" y="3736975"/>
            <a:ext cx="695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5" name="Line 29"/>
          <p:cNvSpPr>
            <a:spLocks noChangeShapeType="1"/>
          </p:cNvSpPr>
          <p:nvPr/>
        </p:nvSpPr>
        <p:spPr bwMode="auto">
          <a:xfrm flipH="1">
            <a:off x="3835400" y="3667125"/>
            <a:ext cx="693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6" name="Line 30"/>
          <p:cNvSpPr>
            <a:spLocks noChangeShapeType="1"/>
          </p:cNvSpPr>
          <p:nvPr/>
        </p:nvSpPr>
        <p:spPr bwMode="auto">
          <a:xfrm>
            <a:off x="3756025" y="3741738"/>
            <a:ext cx="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7" name="Line 31"/>
          <p:cNvSpPr>
            <a:spLocks noChangeShapeType="1"/>
          </p:cNvSpPr>
          <p:nvPr/>
        </p:nvSpPr>
        <p:spPr bwMode="auto">
          <a:xfrm>
            <a:off x="3835400" y="3667125"/>
            <a:ext cx="0" cy="788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8" name="Line 32"/>
          <p:cNvSpPr>
            <a:spLocks noChangeShapeType="1"/>
          </p:cNvSpPr>
          <p:nvPr/>
        </p:nvSpPr>
        <p:spPr bwMode="auto">
          <a:xfrm flipH="1">
            <a:off x="3756025" y="4389438"/>
            <a:ext cx="773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9" name="Line 33"/>
          <p:cNvSpPr>
            <a:spLocks noChangeShapeType="1"/>
          </p:cNvSpPr>
          <p:nvPr/>
        </p:nvSpPr>
        <p:spPr bwMode="auto">
          <a:xfrm flipH="1">
            <a:off x="3835400" y="4456113"/>
            <a:ext cx="693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0" name="Oval 34"/>
          <p:cNvSpPr>
            <a:spLocks noChangeArrowheads="1"/>
          </p:cNvSpPr>
          <p:nvPr/>
        </p:nvSpPr>
        <p:spPr bwMode="auto">
          <a:xfrm rot="-5400000">
            <a:off x="4472782" y="4394994"/>
            <a:ext cx="157162" cy="571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81" name="Line 35"/>
          <p:cNvSpPr>
            <a:spLocks noChangeShapeType="1"/>
          </p:cNvSpPr>
          <p:nvPr/>
        </p:nvSpPr>
        <p:spPr bwMode="auto">
          <a:xfrm flipH="1">
            <a:off x="5103813" y="4389438"/>
            <a:ext cx="2365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2" name="Line 36"/>
          <p:cNvSpPr>
            <a:spLocks noChangeShapeType="1"/>
          </p:cNvSpPr>
          <p:nvPr/>
        </p:nvSpPr>
        <p:spPr bwMode="auto">
          <a:xfrm flipH="1">
            <a:off x="5103813" y="4460875"/>
            <a:ext cx="236537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3" name="Line 37"/>
          <p:cNvSpPr>
            <a:spLocks noChangeShapeType="1"/>
          </p:cNvSpPr>
          <p:nvPr/>
        </p:nvSpPr>
        <p:spPr bwMode="auto">
          <a:xfrm>
            <a:off x="4576763" y="4389438"/>
            <a:ext cx="527050" cy="74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4" name="Line 38"/>
          <p:cNvSpPr>
            <a:spLocks noChangeShapeType="1"/>
          </p:cNvSpPr>
          <p:nvPr/>
        </p:nvSpPr>
        <p:spPr bwMode="auto">
          <a:xfrm flipV="1">
            <a:off x="4576763" y="4389438"/>
            <a:ext cx="527050" cy="66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5" name="Rectangle 39"/>
          <p:cNvSpPr>
            <a:spLocks noChangeArrowheads="1"/>
          </p:cNvSpPr>
          <p:nvPr/>
        </p:nvSpPr>
        <p:spPr bwMode="auto">
          <a:xfrm>
            <a:off x="5340350" y="4344988"/>
            <a:ext cx="177800" cy="157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86" name="Line 40"/>
          <p:cNvSpPr>
            <a:spLocks noChangeShapeType="1"/>
          </p:cNvSpPr>
          <p:nvPr/>
        </p:nvSpPr>
        <p:spPr bwMode="auto">
          <a:xfrm>
            <a:off x="3756025" y="4389438"/>
            <a:ext cx="0" cy="6381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7" name="Line 41"/>
          <p:cNvSpPr>
            <a:spLocks noChangeShapeType="1"/>
          </p:cNvSpPr>
          <p:nvPr/>
        </p:nvSpPr>
        <p:spPr bwMode="auto">
          <a:xfrm>
            <a:off x="3835400" y="4460875"/>
            <a:ext cx="0" cy="4968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8" name="Line 42"/>
          <p:cNvSpPr>
            <a:spLocks noChangeShapeType="1"/>
          </p:cNvSpPr>
          <p:nvPr/>
        </p:nvSpPr>
        <p:spPr bwMode="auto">
          <a:xfrm flipH="1">
            <a:off x="3416300" y="5027613"/>
            <a:ext cx="339725" cy="47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9" name="Line 43"/>
          <p:cNvSpPr>
            <a:spLocks noChangeShapeType="1"/>
          </p:cNvSpPr>
          <p:nvPr/>
        </p:nvSpPr>
        <p:spPr bwMode="auto">
          <a:xfrm flipH="1">
            <a:off x="3416300" y="4957763"/>
            <a:ext cx="4191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0" name="Rectangle 44"/>
          <p:cNvSpPr>
            <a:spLocks noChangeArrowheads="1"/>
          </p:cNvSpPr>
          <p:nvPr/>
        </p:nvSpPr>
        <p:spPr bwMode="auto">
          <a:xfrm rot="2671151" flipH="1">
            <a:off x="3651250" y="4406900"/>
            <a:ext cx="268288" cy="53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1" name="Oval 45"/>
          <p:cNvSpPr>
            <a:spLocks noChangeArrowheads="1"/>
          </p:cNvSpPr>
          <p:nvPr/>
        </p:nvSpPr>
        <p:spPr bwMode="auto">
          <a:xfrm rot="-5400000">
            <a:off x="3362326" y="4965700"/>
            <a:ext cx="157162" cy="58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2" name="Line 46"/>
          <p:cNvSpPr>
            <a:spLocks noChangeShapeType="1"/>
          </p:cNvSpPr>
          <p:nvPr/>
        </p:nvSpPr>
        <p:spPr bwMode="auto">
          <a:xfrm>
            <a:off x="3128963" y="4994275"/>
            <a:ext cx="287337" cy="381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3" name="Line 47"/>
          <p:cNvSpPr>
            <a:spLocks noChangeShapeType="1"/>
          </p:cNvSpPr>
          <p:nvPr/>
        </p:nvSpPr>
        <p:spPr bwMode="auto">
          <a:xfrm flipV="1">
            <a:off x="3128963" y="4957763"/>
            <a:ext cx="287337" cy="3651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4" name="Rectangle 48"/>
          <p:cNvSpPr>
            <a:spLocks noChangeArrowheads="1"/>
          </p:cNvSpPr>
          <p:nvPr/>
        </p:nvSpPr>
        <p:spPr bwMode="auto">
          <a:xfrm>
            <a:off x="2949575" y="4916488"/>
            <a:ext cx="179388" cy="157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5" name="Line 49"/>
          <p:cNvSpPr>
            <a:spLocks noChangeShapeType="1"/>
          </p:cNvSpPr>
          <p:nvPr/>
        </p:nvSpPr>
        <p:spPr bwMode="auto">
          <a:xfrm rot="16200000" flipH="1">
            <a:off x="3642519" y="5150644"/>
            <a:ext cx="385762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6" name="Line 50"/>
          <p:cNvSpPr>
            <a:spLocks noChangeShapeType="1"/>
          </p:cNvSpPr>
          <p:nvPr/>
        </p:nvSpPr>
        <p:spPr bwMode="auto">
          <a:xfrm rot="16200000" flipH="1">
            <a:off x="3600450" y="5187950"/>
            <a:ext cx="3111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7" name="Oval 51"/>
          <p:cNvSpPr>
            <a:spLocks noChangeArrowheads="1"/>
          </p:cNvSpPr>
          <p:nvPr/>
        </p:nvSpPr>
        <p:spPr bwMode="auto">
          <a:xfrm rot="10800000">
            <a:off x="3709988" y="5292725"/>
            <a:ext cx="171450" cy="539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98" name="Line 52"/>
          <p:cNvSpPr>
            <a:spLocks noChangeShapeType="1"/>
          </p:cNvSpPr>
          <p:nvPr/>
        </p:nvSpPr>
        <p:spPr bwMode="auto">
          <a:xfrm rot="-5400000">
            <a:off x="3683000" y="5457825"/>
            <a:ext cx="266700" cy="381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9" name="Line 53"/>
          <p:cNvSpPr>
            <a:spLocks noChangeShapeType="1"/>
          </p:cNvSpPr>
          <p:nvPr/>
        </p:nvSpPr>
        <p:spPr bwMode="auto">
          <a:xfrm rot="16200000" flipV="1">
            <a:off x="3643313" y="5456237"/>
            <a:ext cx="266700" cy="412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00" name="Rectangle 54"/>
          <p:cNvSpPr>
            <a:spLocks noChangeArrowheads="1"/>
          </p:cNvSpPr>
          <p:nvPr/>
        </p:nvSpPr>
        <p:spPr bwMode="auto">
          <a:xfrm rot="-5400000">
            <a:off x="3713163" y="5608638"/>
            <a:ext cx="165100" cy="17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501" name="Rectangle 55"/>
          <p:cNvSpPr>
            <a:spLocks noChangeArrowheads="1"/>
          </p:cNvSpPr>
          <p:nvPr/>
        </p:nvSpPr>
        <p:spPr bwMode="auto">
          <a:xfrm rot="-2671151">
            <a:off x="3665538" y="4978400"/>
            <a:ext cx="268287" cy="539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502" name="Oval 56"/>
          <p:cNvSpPr>
            <a:spLocks noChangeArrowheads="1"/>
          </p:cNvSpPr>
          <p:nvPr/>
        </p:nvSpPr>
        <p:spPr bwMode="auto">
          <a:xfrm rot="-5400000">
            <a:off x="5050632" y="4394994"/>
            <a:ext cx="157162" cy="571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7503" name="Group 57"/>
          <p:cNvGrpSpPr>
            <a:grpSpLocks/>
          </p:cNvGrpSpPr>
          <p:nvPr/>
        </p:nvGrpSpPr>
        <p:grpSpPr bwMode="auto">
          <a:xfrm>
            <a:off x="4360863" y="3687763"/>
            <a:ext cx="268287" cy="92075"/>
            <a:chOff x="2777" y="2155"/>
            <a:chExt cx="216" cy="80"/>
          </a:xfrm>
        </p:grpSpPr>
        <p:sp>
          <p:nvSpPr>
            <p:cNvPr id="147517" name="Rectangle 58"/>
            <p:cNvSpPr>
              <a:spLocks noChangeArrowheads="1"/>
            </p:cNvSpPr>
            <p:nvPr/>
          </p:nvSpPr>
          <p:spPr bwMode="auto">
            <a:xfrm rot="-2671151">
              <a:off x="2777" y="2155"/>
              <a:ext cx="216" cy="4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18" name="Oval 59"/>
            <p:cNvSpPr>
              <a:spLocks noChangeArrowheads="1"/>
            </p:cNvSpPr>
            <p:nvPr/>
          </p:nvSpPr>
          <p:spPr bwMode="auto">
            <a:xfrm>
              <a:off x="2891" y="2181"/>
              <a:ext cx="60" cy="5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7504" name="Group 60"/>
          <p:cNvGrpSpPr>
            <a:grpSpLocks/>
          </p:cNvGrpSpPr>
          <p:nvPr/>
        </p:nvGrpSpPr>
        <p:grpSpPr bwMode="auto">
          <a:xfrm>
            <a:off x="3619500" y="3571875"/>
            <a:ext cx="266700" cy="207963"/>
            <a:chOff x="2178" y="2150"/>
            <a:chExt cx="216" cy="181"/>
          </a:xfrm>
        </p:grpSpPr>
        <p:sp>
          <p:nvSpPr>
            <p:cNvPr id="147512" name="Line 61"/>
            <p:cNvSpPr>
              <a:spLocks noChangeShapeType="1"/>
            </p:cNvSpPr>
            <p:nvPr/>
          </p:nvSpPr>
          <p:spPr bwMode="auto">
            <a:xfrm flipH="1" flipV="1">
              <a:off x="2346" y="2150"/>
              <a:ext cx="35" cy="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13" name="Rectangle 62"/>
            <p:cNvSpPr>
              <a:spLocks noChangeArrowheads="1"/>
            </p:cNvSpPr>
            <p:nvPr/>
          </p:nvSpPr>
          <p:spPr bwMode="auto">
            <a:xfrm rot="-2671151">
              <a:off x="2178" y="2222"/>
              <a:ext cx="216" cy="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14" name="Line 63"/>
            <p:cNvSpPr>
              <a:spLocks noChangeShapeType="1"/>
            </p:cNvSpPr>
            <p:nvPr/>
          </p:nvSpPr>
          <p:spPr bwMode="auto">
            <a:xfrm flipH="1" flipV="1">
              <a:off x="2197" y="2298"/>
              <a:ext cx="33" cy="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15" name="Line 64"/>
            <p:cNvSpPr>
              <a:spLocks noChangeShapeType="1"/>
            </p:cNvSpPr>
            <p:nvPr/>
          </p:nvSpPr>
          <p:spPr bwMode="auto">
            <a:xfrm flipH="1">
              <a:off x="2195" y="2152"/>
              <a:ext cx="153" cy="1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16" name="Freeform 65"/>
            <p:cNvSpPr>
              <a:spLocks/>
            </p:cNvSpPr>
            <p:nvPr/>
          </p:nvSpPr>
          <p:spPr bwMode="auto">
            <a:xfrm rot="10800000">
              <a:off x="2224" y="2178"/>
              <a:ext cx="153" cy="151"/>
            </a:xfrm>
            <a:custGeom>
              <a:avLst/>
              <a:gdLst>
                <a:gd name="T0" fmla="*/ 153 w 153"/>
                <a:gd name="T1" fmla="*/ 0 h 151"/>
                <a:gd name="T2" fmla="*/ 85 w 153"/>
                <a:gd name="T3" fmla="*/ 30 h 151"/>
                <a:gd name="T4" fmla="*/ 76 w 153"/>
                <a:gd name="T5" fmla="*/ 75 h 151"/>
                <a:gd name="T6" fmla="*/ 22 w 153"/>
                <a:gd name="T7" fmla="*/ 96 h 151"/>
                <a:gd name="T8" fmla="*/ 0 w 153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151"/>
                <a:gd name="T17" fmla="*/ 153 w 153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151">
                  <a:moveTo>
                    <a:pt x="153" y="0"/>
                  </a:moveTo>
                  <a:cubicBezTo>
                    <a:pt x="125" y="9"/>
                    <a:pt x="98" y="18"/>
                    <a:pt x="85" y="30"/>
                  </a:cubicBezTo>
                  <a:cubicBezTo>
                    <a:pt x="72" y="42"/>
                    <a:pt x="86" y="64"/>
                    <a:pt x="76" y="75"/>
                  </a:cubicBezTo>
                  <a:cubicBezTo>
                    <a:pt x="66" y="86"/>
                    <a:pt x="35" y="83"/>
                    <a:pt x="22" y="96"/>
                  </a:cubicBezTo>
                  <a:cubicBezTo>
                    <a:pt x="9" y="109"/>
                    <a:pt x="4" y="130"/>
                    <a:pt x="0" y="151"/>
                  </a:cubicBezTo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505" name="Text Box 66"/>
          <p:cNvSpPr txBox="1">
            <a:spLocks noChangeArrowheads="1"/>
          </p:cNvSpPr>
          <p:nvPr/>
        </p:nvSpPr>
        <p:spPr bwMode="auto">
          <a:xfrm>
            <a:off x="4581525" y="3644900"/>
            <a:ext cx="1231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Tip-tilt mirror</a:t>
            </a:r>
          </a:p>
        </p:txBody>
      </p:sp>
      <p:sp>
        <p:nvSpPr>
          <p:cNvPr id="147506" name="Text Box 67"/>
          <p:cNvSpPr txBox="1">
            <a:spLocks noChangeArrowheads="1"/>
          </p:cNvSpPr>
          <p:nvPr/>
        </p:nvSpPr>
        <p:spPr bwMode="auto">
          <a:xfrm>
            <a:off x="1981200" y="3581400"/>
            <a:ext cx="1606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Deformable mirror</a:t>
            </a:r>
          </a:p>
        </p:txBody>
      </p:sp>
      <p:sp>
        <p:nvSpPr>
          <p:cNvPr id="147507" name="Text Box 68"/>
          <p:cNvSpPr txBox="1">
            <a:spLocks noChangeArrowheads="1"/>
          </p:cNvSpPr>
          <p:nvPr/>
        </p:nvSpPr>
        <p:spPr bwMode="auto">
          <a:xfrm>
            <a:off x="2362200" y="4267200"/>
            <a:ext cx="1209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Beam splitter</a:t>
            </a:r>
          </a:p>
        </p:txBody>
      </p:sp>
      <p:sp>
        <p:nvSpPr>
          <p:cNvPr id="147508" name="Text Box 69"/>
          <p:cNvSpPr txBox="1">
            <a:spLocks noChangeArrowheads="1"/>
          </p:cNvSpPr>
          <p:nvPr/>
        </p:nvSpPr>
        <p:spPr bwMode="auto">
          <a:xfrm>
            <a:off x="3919538" y="4916488"/>
            <a:ext cx="1209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Beam splitter</a:t>
            </a:r>
          </a:p>
        </p:txBody>
      </p:sp>
      <p:sp>
        <p:nvSpPr>
          <p:cNvPr id="147509" name="Text Box 70"/>
          <p:cNvSpPr txBox="1">
            <a:spLocks noChangeArrowheads="1"/>
          </p:cNvSpPr>
          <p:nvPr/>
        </p:nvSpPr>
        <p:spPr bwMode="auto">
          <a:xfrm>
            <a:off x="5519738" y="4303713"/>
            <a:ext cx="153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Wavefront sensor</a:t>
            </a:r>
          </a:p>
        </p:txBody>
      </p:sp>
      <p:sp>
        <p:nvSpPr>
          <p:cNvPr id="147510" name="Text Box 71"/>
          <p:cNvSpPr txBox="1">
            <a:spLocks noChangeArrowheads="1"/>
          </p:cNvSpPr>
          <p:nvPr/>
        </p:nvSpPr>
        <p:spPr bwMode="auto">
          <a:xfrm>
            <a:off x="3886200" y="5578475"/>
            <a:ext cx="1674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Imaging camera</a:t>
            </a:r>
          </a:p>
        </p:txBody>
      </p:sp>
      <p:sp>
        <p:nvSpPr>
          <p:cNvPr id="147511" name="Text Box 72"/>
          <p:cNvSpPr txBox="1">
            <a:spLocks noChangeArrowheads="1"/>
          </p:cNvSpPr>
          <p:nvPr/>
        </p:nvSpPr>
        <p:spPr bwMode="auto">
          <a:xfrm>
            <a:off x="1676400" y="4876800"/>
            <a:ext cx="1254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>
                <a:latin typeface="Tahoma" charset="0"/>
              </a:rPr>
              <a:t>Tip-tilt sensor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ChangeArrowheads="1"/>
          </p:cNvSpPr>
          <p:nvPr/>
        </p:nvSpPr>
        <p:spPr bwMode="auto">
          <a:xfrm>
            <a:off x="228600" y="2057400"/>
            <a:ext cx="5943600" cy="449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Sky coverage is determined by distribution of (faint) tip-tilt stars</a:t>
            </a:r>
          </a:p>
        </p:txBody>
      </p:sp>
      <p:sp>
        <p:nvSpPr>
          <p:cNvPr id="1495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8768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Keck: &gt;18th magnitude</a:t>
            </a:r>
          </a:p>
        </p:txBody>
      </p:sp>
      <p:grpSp>
        <p:nvGrpSpPr>
          <p:cNvPr id="149508" name="Group 5"/>
          <p:cNvGrpSpPr>
            <a:grpSpLocks/>
          </p:cNvGrpSpPr>
          <p:nvPr/>
        </p:nvGrpSpPr>
        <p:grpSpPr bwMode="auto">
          <a:xfrm>
            <a:off x="304800" y="2203450"/>
            <a:ext cx="5783263" cy="4017963"/>
            <a:chOff x="411" y="1381"/>
            <a:chExt cx="3643" cy="2531"/>
          </a:xfrm>
        </p:grpSpPr>
        <p:pic>
          <p:nvPicPr>
            <p:cNvPr id="14951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1506"/>
              <a:ext cx="3554" cy="197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951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" y="3493"/>
              <a:ext cx="3479" cy="41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9517" name="Text Box 8"/>
            <p:cNvSpPr txBox="1">
              <a:spLocks noChangeArrowheads="1"/>
            </p:cNvSpPr>
            <p:nvPr/>
          </p:nvSpPr>
          <p:spPr bwMode="auto">
            <a:xfrm>
              <a:off x="624" y="1381"/>
              <a:ext cx="204" cy="23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>
                  <a:solidFill>
                    <a:schemeClr val="bg2"/>
                  </a:solidFill>
                  <a:latin typeface="Helvetica" charset="0"/>
                </a:rPr>
                <a:t>1</a:t>
              </a:r>
              <a:endParaRPr lang="en-US" sz="1800">
                <a:solidFill>
                  <a:schemeClr val="bg2"/>
                </a:solidFill>
                <a:latin typeface="Helvetica" charset="0"/>
              </a:endParaRPr>
            </a:p>
          </p:txBody>
        </p:sp>
        <p:sp>
          <p:nvSpPr>
            <p:cNvPr id="149518" name="Text Box 9"/>
            <p:cNvSpPr txBox="1">
              <a:spLocks noChangeArrowheads="1"/>
            </p:cNvSpPr>
            <p:nvPr/>
          </p:nvSpPr>
          <p:spPr bwMode="auto">
            <a:xfrm>
              <a:off x="624" y="3313"/>
              <a:ext cx="204" cy="23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>
                  <a:solidFill>
                    <a:schemeClr val="bg2"/>
                  </a:solidFill>
                  <a:latin typeface="Arial" charset="0"/>
                </a:rPr>
                <a:t>0</a:t>
              </a:r>
            </a:p>
          </p:txBody>
        </p:sp>
      </p:grpSp>
      <p:grpSp>
        <p:nvGrpSpPr>
          <p:cNvPr id="149509" name="Group 10"/>
          <p:cNvGrpSpPr>
            <a:grpSpLocks/>
          </p:cNvGrpSpPr>
          <p:nvPr/>
        </p:nvGrpSpPr>
        <p:grpSpPr bwMode="auto">
          <a:xfrm>
            <a:off x="6092825" y="3124200"/>
            <a:ext cx="3051175" cy="1647825"/>
            <a:chOff x="3682" y="1779"/>
            <a:chExt cx="2232" cy="1249"/>
          </a:xfrm>
        </p:grpSpPr>
        <p:sp>
          <p:nvSpPr>
            <p:cNvPr id="149511" name="Text Box 11"/>
            <p:cNvSpPr txBox="1">
              <a:spLocks noChangeArrowheads="1"/>
            </p:cNvSpPr>
            <p:nvPr/>
          </p:nvSpPr>
          <p:spPr bwMode="auto">
            <a:xfrm>
              <a:off x="3682" y="2496"/>
              <a:ext cx="2220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2000" b="1">
                  <a:latin typeface="Arial" charset="0"/>
                </a:rPr>
                <a:t>271 degrees of freedom</a:t>
              </a:r>
            </a:p>
            <a:p>
              <a:pPr algn="ctr"/>
              <a:r>
                <a:rPr lang="en-US" sz="2000" b="1">
                  <a:latin typeface="Arial" charset="0"/>
                </a:rPr>
                <a:t>5 W cw laser</a:t>
              </a:r>
            </a:p>
          </p:txBody>
        </p:sp>
        <p:sp>
          <p:nvSpPr>
            <p:cNvPr id="149512" name="Text Box 12"/>
            <p:cNvSpPr txBox="1">
              <a:spLocks noChangeArrowheads="1"/>
            </p:cNvSpPr>
            <p:nvPr/>
          </p:nvSpPr>
          <p:spPr bwMode="auto">
            <a:xfrm>
              <a:off x="4044" y="1779"/>
              <a:ext cx="187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1">
                  <a:latin typeface="Arial" charset="0"/>
                </a:rPr>
                <a:t>Galactic latitude = 90°</a:t>
              </a:r>
            </a:p>
            <a:p>
              <a:pPr algn="ctr"/>
              <a:r>
                <a:rPr lang="en-US" sz="1800" b="1">
                  <a:latin typeface="Arial" charset="0"/>
                </a:rPr>
                <a:t>Galactic latitude = 30°</a:t>
              </a:r>
            </a:p>
          </p:txBody>
        </p:sp>
        <p:sp>
          <p:nvSpPr>
            <p:cNvPr id="149513" name="Line 13"/>
            <p:cNvSpPr>
              <a:spLocks noChangeShapeType="1"/>
            </p:cNvSpPr>
            <p:nvPr/>
          </p:nvSpPr>
          <p:spPr bwMode="auto">
            <a:xfrm flipH="1">
              <a:off x="3894" y="1921"/>
              <a:ext cx="23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9514" name="Line 14"/>
            <p:cNvSpPr>
              <a:spLocks noChangeShapeType="1"/>
            </p:cNvSpPr>
            <p:nvPr/>
          </p:nvSpPr>
          <p:spPr bwMode="auto">
            <a:xfrm flipH="1">
              <a:off x="3910" y="2160"/>
              <a:ext cx="23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9510" name="Text Box 15"/>
          <p:cNvSpPr txBox="1">
            <a:spLocks noChangeArrowheads="1"/>
          </p:cNvSpPr>
          <p:nvPr/>
        </p:nvSpPr>
        <p:spPr bwMode="auto">
          <a:xfrm>
            <a:off x="263525" y="6169025"/>
            <a:ext cx="2012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>
                <a:solidFill>
                  <a:schemeClr val="bg2"/>
                </a:solidFill>
                <a:latin typeface="Arial" charset="0"/>
              </a:rPr>
              <a:t>From Keck AO book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>
                <a:latin typeface="Trebuchet MS" charset="0"/>
              </a:rPr>
              <a:t>“</a:t>
            </a:r>
            <a:r>
              <a:rPr lang="en-US">
                <a:latin typeface="Trebuchet MS" charset="0"/>
              </a:rPr>
              <a:t>Cone effect</a:t>
            </a:r>
            <a:r>
              <a:rPr lang="ja-JP" altLang="en-US">
                <a:latin typeface="Trebuchet MS" charset="0"/>
              </a:rPr>
              <a:t>”</a:t>
            </a:r>
            <a:r>
              <a:rPr lang="en-US">
                <a:latin typeface="Trebuchet MS" charset="0"/>
              </a:rPr>
              <a:t> or </a:t>
            </a:r>
            <a:r>
              <a:rPr lang="ja-JP" altLang="en-US">
                <a:latin typeface="Trebuchet MS" charset="0"/>
              </a:rPr>
              <a:t>“</a:t>
            </a:r>
            <a:r>
              <a:rPr lang="en-US">
                <a:latin typeface="Trebuchet MS" charset="0"/>
              </a:rPr>
              <a:t>focal anisoplanatism</a:t>
            </a:r>
            <a:r>
              <a:rPr lang="ja-JP" altLang="en-US">
                <a:latin typeface="Trebuchet MS" charset="0"/>
              </a:rPr>
              <a:t>”</a:t>
            </a:r>
            <a:r>
              <a:rPr lang="en-US">
                <a:latin typeface="Trebuchet MS" charset="0"/>
              </a:rPr>
              <a:t>  for laser guide stars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600200"/>
            <a:ext cx="4787900" cy="4953000"/>
          </a:xfrm>
        </p:spPr>
        <p:txBody>
          <a:bodyPr/>
          <a:lstStyle/>
          <a:p>
            <a:pPr>
              <a:spcBef>
                <a:spcPct val="100000"/>
              </a:spcBef>
            </a:pPr>
            <a:r>
              <a:rPr lang="en-US">
                <a:latin typeface="Trebuchet MS" charset="0"/>
              </a:rPr>
              <a:t>Two contributions: </a:t>
            </a:r>
          </a:p>
          <a:p>
            <a:pPr lvl="1">
              <a:spcBef>
                <a:spcPct val="100000"/>
              </a:spcBef>
            </a:pPr>
            <a:r>
              <a:rPr lang="en-US">
                <a:latin typeface="Trebuchet MS" charset="0"/>
                <a:ea typeface="ヒラギノ角ゴ Pro W3" charset="0"/>
              </a:rPr>
              <a:t>Unsensed turbulence above height of guide star</a:t>
            </a:r>
          </a:p>
          <a:p>
            <a:pPr lvl="1">
              <a:spcBef>
                <a:spcPct val="100000"/>
              </a:spcBef>
            </a:pPr>
            <a:r>
              <a:rPr lang="en-US">
                <a:latin typeface="Trebuchet MS" charset="0"/>
                <a:ea typeface="ヒラギノ角ゴ Pro W3" charset="0"/>
              </a:rPr>
              <a:t>Geometrical effect of unsampled turbulence at edge of pupil</a:t>
            </a:r>
          </a:p>
        </p:txBody>
      </p:sp>
      <p:pic>
        <p:nvPicPr>
          <p:cNvPr id="151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062288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5211763" y="6491288"/>
            <a:ext cx="249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from A. Tokovinin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Two types of laser guide stars in use today: </a:t>
            </a:r>
            <a:r>
              <a:rPr lang="ja-JP" altLang="en-US">
                <a:latin typeface="Trebuchet MS" charset="0"/>
              </a:rPr>
              <a:t>“</a:t>
            </a:r>
            <a:r>
              <a:rPr lang="en-US">
                <a:latin typeface="Trebuchet MS" charset="0"/>
              </a:rPr>
              <a:t>Rayleigh</a:t>
            </a:r>
            <a:r>
              <a:rPr lang="ja-JP" altLang="en-US">
                <a:latin typeface="Trebuchet MS" charset="0"/>
              </a:rPr>
              <a:t>”</a:t>
            </a:r>
            <a:r>
              <a:rPr lang="en-US">
                <a:latin typeface="Trebuchet MS" charset="0"/>
              </a:rPr>
              <a:t> and </a:t>
            </a:r>
            <a:r>
              <a:rPr lang="ja-JP" altLang="en-US">
                <a:latin typeface="Trebuchet MS" charset="0"/>
              </a:rPr>
              <a:t>“</a:t>
            </a:r>
            <a:r>
              <a:rPr lang="en-US">
                <a:latin typeface="Trebuchet MS" charset="0"/>
              </a:rPr>
              <a:t>Sodium</a:t>
            </a:r>
            <a:r>
              <a:rPr lang="ja-JP" altLang="en-US">
                <a:latin typeface="Trebuchet MS" charset="0"/>
              </a:rPr>
              <a:t>”</a:t>
            </a:r>
            <a:endParaRPr lang="en-US">
              <a:latin typeface="Trebuchet MS" charset="0"/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498600"/>
            <a:ext cx="4622800" cy="49403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FFAF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Sodium guide stars:</a:t>
            </a:r>
            <a:r>
              <a:rPr lang="en-US" dirty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excite atoms in “sodium layer” at altitude of ~ 95 km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Rayleigh guide stars:</a:t>
            </a:r>
            <a:r>
              <a:rPr lang="en-US" dirty="0">
                <a:solidFill>
                  <a:srgbClr val="00CC99"/>
                </a:solidFill>
                <a:ea typeface="+mn-ea"/>
                <a:cs typeface="+mn-cs"/>
              </a:rPr>
              <a:t> </a:t>
            </a:r>
            <a:r>
              <a:rPr lang="en-US" dirty="0">
                <a:ea typeface="+mn-ea"/>
                <a:cs typeface="+mn-cs"/>
              </a:rPr>
              <a:t>Rayleigh scattering from air molecules sends light back into telescope, </a:t>
            </a:r>
            <a:r>
              <a:rPr lang="en-US" dirty="0" err="1">
                <a:ea typeface="+mn-ea"/>
                <a:cs typeface="+mn-cs"/>
              </a:rPr>
              <a:t>h</a:t>
            </a:r>
            <a:r>
              <a:rPr lang="en-US" dirty="0">
                <a:ea typeface="+mn-ea"/>
                <a:cs typeface="+mn-cs"/>
              </a:rPr>
              <a:t> ~ 10 km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Higher altitude of sodium layer is closer to sampling the same turbulence that a star from “infinity” passes through</a:t>
            </a:r>
          </a:p>
        </p:txBody>
      </p:sp>
      <p:sp>
        <p:nvSpPr>
          <p:cNvPr id="15363" name="Oval 4"/>
          <p:cNvSpPr>
            <a:spLocks noChangeArrowheads="1"/>
          </p:cNvSpPr>
          <p:nvPr/>
        </p:nvSpPr>
        <p:spPr bwMode="auto">
          <a:xfrm>
            <a:off x="6350000" y="5892800"/>
            <a:ext cx="635000" cy="127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4" name="Oval 5"/>
          <p:cNvSpPr>
            <a:spLocks noChangeArrowheads="1"/>
          </p:cNvSpPr>
          <p:nvPr/>
        </p:nvSpPr>
        <p:spPr bwMode="auto">
          <a:xfrm>
            <a:off x="6362700" y="6311900"/>
            <a:ext cx="635000" cy="127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362700" y="5969000"/>
            <a:ext cx="0" cy="393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985000" y="5981700"/>
            <a:ext cx="0" cy="393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7" name="Freeform 8"/>
          <p:cNvSpPr>
            <a:spLocks/>
          </p:cNvSpPr>
          <p:nvPr/>
        </p:nvSpPr>
        <p:spPr bwMode="auto">
          <a:xfrm>
            <a:off x="5778500" y="4781550"/>
            <a:ext cx="2108200" cy="249238"/>
          </a:xfrm>
          <a:custGeom>
            <a:avLst/>
            <a:gdLst>
              <a:gd name="T0" fmla="*/ 0 w 1328"/>
              <a:gd name="T1" fmla="*/ 2147483647 h 157"/>
              <a:gd name="T2" fmla="*/ 2147483647 w 1328"/>
              <a:gd name="T3" fmla="*/ 2147483647 h 157"/>
              <a:gd name="T4" fmla="*/ 2147483647 w 1328"/>
              <a:gd name="T5" fmla="*/ 2147483647 h 157"/>
              <a:gd name="T6" fmla="*/ 2147483647 w 1328"/>
              <a:gd name="T7" fmla="*/ 2147483647 h 157"/>
              <a:gd name="T8" fmla="*/ 2147483647 w 1328"/>
              <a:gd name="T9" fmla="*/ 2147483647 h 157"/>
              <a:gd name="T10" fmla="*/ 2147483647 w 1328"/>
              <a:gd name="T11" fmla="*/ 2147483647 h 157"/>
              <a:gd name="T12" fmla="*/ 2147483647 w 1328"/>
              <a:gd name="T13" fmla="*/ 2147483647 h 157"/>
              <a:gd name="T14" fmla="*/ 2147483647 w 1328"/>
              <a:gd name="T15" fmla="*/ 2147483647 h 157"/>
              <a:gd name="T16" fmla="*/ 2147483647 w 1328"/>
              <a:gd name="T17" fmla="*/ 2147483647 h 157"/>
              <a:gd name="T18" fmla="*/ 2147483647 w 1328"/>
              <a:gd name="T19" fmla="*/ 2147483647 h 157"/>
              <a:gd name="T20" fmla="*/ 2147483647 w 1328"/>
              <a:gd name="T21" fmla="*/ 2147483647 h 157"/>
              <a:gd name="T22" fmla="*/ 2147483647 w 1328"/>
              <a:gd name="T23" fmla="*/ 2147483647 h 157"/>
              <a:gd name="T24" fmla="*/ 2147483647 w 1328"/>
              <a:gd name="T25" fmla="*/ 2147483647 h 157"/>
              <a:gd name="T26" fmla="*/ 2147483647 w 1328"/>
              <a:gd name="T27" fmla="*/ 2147483647 h 157"/>
              <a:gd name="T28" fmla="*/ 2147483647 w 1328"/>
              <a:gd name="T29" fmla="*/ 2147483647 h 157"/>
              <a:gd name="T30" fmla="*/ 2147483647 w 1328"/>
              <a:gd name="T31" fmla="*/ 2147483647 h 1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28"/>
              <a:gd name="T49" fmla="*/ 0 h 157"/>
              <a:gd name="T50" fmla="*/ 1328 w 1328"/>
              <a:gd name="T51" fmla="*/ 157 h 1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28" h="157">
                <a:moveTo>
                  <a:pt x="0" y="76"/>
                </a:moveTo>
                <a:cubicBezTo>
                  <a:pt x="55" y="50"/>
                  <a:pt x="110" y="25"/>
                  <a:pt x="152" y="28"/>
                </a:cubicBezTo>
                <a:cubicBezTo>
                  <a:pt x="193" y="30"/>
                  <a:pt x="218" y="80"/>
                  <a:pt x="248" y="92"/>
                </a:cubicBezTo>
                <a:cubicBezTo>
                  <a:pt x="277" y="103"/>
                  <a:pt x="296" y="113"/>
                  <a:pt x="328" y="100"/>
                </a:cubicBezTo>
                <a:cubicBezTo>
                  <a:pt x="359" y="86"/>
                  <a:pt x="404" y="21"/>
                  <a:pt x="440" y="12"/>
                </a:cubicBezTo>
                <a:cubicBezTo>
                  <a:pt x="475" y="2"/>
                  <a:pt x="518" y="26"/>
                  <a:pt x="544" y="44"/>
                </a:cubicBezTo>
                <a:cubicBezTo>
                  <a:pt x="569" y="61"/>
                  <a:pt x="556" y="112"/>
                  <a:pt x="592" y="116"/>
                </a:cubicBezTo>
                <a:cubicBezTo>
                  <a:pt x="627" y="119"/>
                  <a:pt x="732" y="83"/>
                  <a:pt x="760" y="68"/>
                </a:cubicBezTo>
                <a:cubicBezTo>
                  <a:pt x="787" y="52"/>
                  <a:pt x="738" y="17"/>
                  <a:pt x="760" y="20"/>
                </a:cubicBezTo>
                <a:cubicBezTo>
                  <a:pt x="781" y="22"/>
                  <a:pt x="866" y="65"/>
                  <a:pt x="888" y="84"/>
                </a:cubicBezTo>
                <a:cubicBezTo>
                  <a:pt x="909" y="102"/>
                  <a:pt x="869" y="121"/>
                  <a:pt x="888" y="132"/>
                </a:cubicBezTo>
                <a:cubicBezTo>
                  <a:pt x="906" y="142"/>
                  <a:pt x="980" y="157"/>
                  <a:pt x="1000" y="148"/>
                </a:cubicBezTo>
                <a:cubicBezTo>
                  <a:pt x="1020" y="138"/>
                  <a:pt x="992" y="100"/>
                  <a:pt x="1008" y="76"/>
                </a:cubicBezTo>
                <a:cubicBezTo>
                  <a:pt x="1024" y="52"/>
                  <a:pt x="1058" y="0"/>
                  <a:pt x="1096" y="4"/>
                </a:cubicBezTo>
                <a:cubicBezTo>
                  <a:pt x="1133" y="7"/>
                  <a:pt x="1193" y="82"/>
                  <a:pt x="1232" y="100"/>
                </a:cubicBezTo>
                <a:cubicBezTo>
                  <a:pt x="1270" y="117"/>
                  <a:pt x="1312" y="106"/>
                  <a:pt x="1328" y="108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68" name="Freeform 9"/>
          <p:cNvSpPr>
            <a:spLocks/>
          </p:cNvSpPr>
          <p:nvPr/>
        </p:nvSpPr>
        <p:spPr bwMode="auto">
          <a:xfrm>
            <a:off x="5676900" y="5022850"/>
            <a:ext cx="2743200" cy="236538"/>
          </a:xfrm>
          <a:custGeom>
            <a:avLst/>
            <a:gdLst>
              <a:gd name="T0" fmla="*/ 0 w 1328"/>
              <a:gd name="T1" fmla="*/ 2147483647 h 157"/>
              <a:gd name="T2" fmla="*/ 2147483647 w 1328"/>
              <a:gd name="T3" fmla="*/ 2147483647 h 157"/>
              <a:gd name="T4" fmla="*/ 2147483647 w 1328"/>
              <a:gd name="T5" fmla="*/ 2147483647 h 157"/>
              <a:gd name="T6" fmla="*/ 2147483647 w 1328"/>
              <a:gd name="T7" fmla="*/ 2147483647 h 157"/>
              <a:gd name="T8" fmla="*/ 2147483647 w 1328"/>
              <a:gd name="T9" fmla="*/ 2147483647 h 157"/>
              <a:gd name="T10" fmla="*/ 2147483647 w 1328"/>
              <a:gd name="T11" fmla="*/ 2147483647 h 157"/>
              <a:gd name="T12" fmla="*/ 2147483647 w 1328"/>
              <a:gd name="T13" fmla="*/ 2147483647 h 157"/>
              <a:gd name="T14" fmla="*/ 2147483647 w 1328"/>
              <a:gd name="T15" fmla="*/ 2147483647 h 157"/>
              <a:gd name="T16" fmla="*/ 2147483647 w 1328"/>
              <a:gd name="T17" fmla="*/ 2147483647 h 157"/>
              <a:gd name="T18" fmla="*/ 2147483647 w 1328"/>
              <a:gd name="T19" fmla="*/ 2147483647 h 157"/>
              <a:gd name="T20" fmla="*/ 2147483647 w 1328"/>
              <a:gd name="T21" fmla="*/ 2147483647 h 157"/>
              <a:gd name="T22" fmla="*/ 2147483647 w 1328"/>
              <a:gd name="T23" fmla="*/ 2147483647 h 157"/>
              <a:gd name="T24" fmla="*/ 2147483647 w 1328"/>
              <a:gd name="T25" fmla="*/ 2147483647 h 157"/>
              <a:gd name="T26" fmla="*/ 2147483647 w 1328"/>
              <a:gd name="T27" fmla="*/ 2147483647 h 157"/>
              <a:gd name="T28" fmla="*/ 2147483647 w 1328"/>
              <a:gd name="T29" fmla="*/ 2147483647 h 157"/>
              <a:gd name="T30" fmla="*/ 2147483647 w 1328"/>
              <a:gd name="T31" fmla="*/ 2147483647 h 1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28"/>
              <a:gd name="T49" fmla="*/ 0 h 157"/>
              <a:gd name="T50" fmla="*/ 1328 w 1328"/>
              <a:gd name="T51" fmla="*/ 157 h 1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28" h="157">
                <a:moveTo>
                  <a:pt x="0" y="76"/>
                </a:moveTo>
                <a:cubicBezTo>
                  <a:pt x="55" y="50"/>
                  <a:pt x="110" y="25"/>
                  <a:pt x="152" y="28"/>
                </a:cubicBezTo>
                <a:cubicBezTo>
                  <a:pt x="193" y="30"/>
                  <a:pt x="218" y="80"/>
                  <a:pt x="248" y="92"/>
                </a:cubicBezTo>
                <a:cubicBezTo>
                  <a:pt x="277" y="103"/>
                  <a:pt x="296" y="113"/>
                  <a:pt x="328" y="100"/>
                </a:cubicBezTo>
                <a:cubicBezTo>
                  <a:pt x="359" y="86"/>
                  <a:pt x="404" y="21"/>
                  <a:pt x="440" y="12"/>
                </a:cubicBezTo>
                <a:cubicBezTo>
                  <a:pt x="475" y="2"/>
                  <a:pt x="518" y="26"/>
                  <a:pt x="544" y="44"/>
                </a:cubicBezTo>
                <a:cubicBezTo>
                  <a:pt x="569" y="61"/>
                  <a:pt x="556" y="112"/>
                  <a:pt x="592" y="116"/>
                </a:cubicBezTo>
                <a:cubicBezTo>
                  <a:pt x="627" y="119"/>
                  <a:pt x="732" y="83"/>
                  <a:pt x="760" y="68"/>
                </a:cubicBezTo>
                <a:cubicBezTo>
                  <a:pt x="787" y="52"/>
                  <a:pt x="738" y="17"/>
                  <a:pt x="760" y="20"/>
                </a:cubicBezTo>
                <a:cubicBezTo>
                  <a:pt x="781" y="22"/>
                  <a:pt x="866" y="65"/>
                  <a:pt x="888" y="84"/>
                </a:cubicBezTo>
                <a:cubicBezTo>
                  <a:pt x="909" y="102"/>
                  <a:pt x="869" y="121"/>
                  <a:pt x="888" y="132"/>
                </a:cubicBezTo>
                <a:cubicBezTo>
                  <a:pt x="906" y="142"/>
                  <a:pt x="980" y="157"/>
                  <a:pt x="1000" y="148"/>
                </a:cubicBezTo>
                <a:cubicBezTo>
                  <a:pt x="1020" y="138"/>
                  <a:pt x="992" y="100"/>
                  <a:pt x="1008" y="76"/>
                </a:cubicBezTo>
                <a:cubicBezTo>
                  <a:pt x="1024" y="52"/>
                  <a:pt x="1058" y="0"/>
                  <a:pt x="1096" y="4"/>
                </a:cubicBezTo>
                <a:cubicBezTo>
                  <a:pt x="1133" y="7"/>
                  <a:pt x="1193" y="82"/>
                  <a:pt x="1232" y="100"/>
                </a:cubicBezTo>
                <a:cubicBezTo>
                  <a:pt x="1270" y="117"/>
                  <a:pt x="1312" y="106"/>
                  <a:pt x="1328" y="108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69" name="Freeform 10"/>
          <p:cNvSpPr>
            <a:spLocks/>
          </p:cNvSpPr>
          <p:nvPr/>
        </p:nvSpPr>
        <p:spPr bwMode="auto">
          <a:xfrm>
            <a:off x="5626100" y="4502150"/>
            <a:ext cx="2374900" cy="287338"/>
          </a:xfrm>
          <a:custGeom>
            <a:avLst/>
            <a:gdLst>
              <a:gd name="T0" fmla="*/ 0 w 1328"/>
              <a:gd name="T1" fmla="*/ 2147483647 h 157"/>
              <a:gd name="T2" fmla="*/ 2147483647 w 1328"/>
              <a:gd name="T3" fmla="*/ 2147483647 h 157"/>
              <a:gd name="T4" fmla="*/ 2147483647 w 1328"/>
              <a:gd name="T5" fmla="*/ 2147483647 h 157"/>
              <a:gd name="T6" fmla="*/ 2147483647 w 1328"/>
              <a:gd name="T7" fmla="*/ 2147483647 h 157"/>
              <a:gd name="T8" fmla="*/ 2147483647 w 1328"/>
              <a:gd name="T9" fmla="*/ 2147483647 h 157"/>
              <a:gd name="T10" fmla="*/ 2147483647 w 1328"/>
              <a:gd name="T11" fmla="*/ 2147483647 h 157"/>
              <a:gd name="T12" fmla="*/ 2147483647 w 1328"/>
              <a:gd name="T13" fmla="*/ 2147483647 h 157"/>
              <a:gd name="T14" fmla="*/ 2147483647 w 1328"/>
              <a:gd name="T15" fmla="*/ 2147483647 h 157"/>
              <a:gd name="T16" fmla="*/ 2147483647 w 1328"/>
              <a:gd name="T17" fmla="*/ 2147483647 h 157"/>
              <a:gd name="T18" fmla="*/ 2147483647 w 1328"/>
              <a:gd name="T19" fmla="*/ 2147483647 h 157"/>
              <a:gd name="T20" fmla="*/ 2147483647 w 1328"/>
              <a:gd name="T21" fmla="*/ 2147483647 h 157"/>
              <a:gd name="T22" fmla="*/ 2147483647 w 1328"/>
              <a:gd name="T23" fmla="*/ 2147483647 h 157"/>
              <a:gd name="T24" fmla="*/ 2147483647 w 1328"/>
              <a:gd name="T25" fmla="*/ 2147483647 h 157"/>
              <a:gd name="T26" fmla="*/ 2147483647 w 1328"/>
              <a:gd name="T27" fmla="*/ 2147483647 h 157"/>
              <a:gd name="T28" fmla="*/ 2147483647 w 1328"/>
              <a:gd name="T29" fmla="*/ 2147483647 h 157"/>
              <a:gd name="T30" fmla="*/ 2147483647 w 1328"/>
              <a:gd name="T31" fmla="*/ 2147483647 h 1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28"/>
              <a:gd name="T49" fmla="*/ 0 h 157"/>
              <a:gd name="T50" fmla="*/ 1328 w 1328"/>
              <a:gd name="T51" fmla="*/ 157 h 1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28" h="157">
                <a:moveTo>
                  <a:pt x="0" y="76"/>
                </a:moveTo>
                <a:cubicBezTo>
                  <a:pt x="55" y="50"/>
                  <a:pt x="110" y="25"/>
                  <a:pt x="152" y="28"/>
                </a:cubicBezTo>
                <a:cubicBezTo>
                  <a:pt x="193" y="30"/>
                  <a:pt x="218" y="80"/>
                  <a:pt x="248" y="92"/>
                </a:cubicBezTo>
                <a:cubicBezTo>
                  <a:pt x="277" y="103"/>
                  <a:pt x="296" y="113"/>
                  <a:pt x="328" y="100"/>
                </a:cubicBezTo>
                <a:cubicBezTo>
                  <a:pt x="359" y="86"/>
                  <a:pt x="404" y="21"/>
                  <a:pt x="440" y="12"/>
                </a:cubicBezTo>
                <a:cubicBezTo>
                  <a:pt x="475" y="2"/>
                  <a:pt x="518" y="26"/>
                  <a:pt x="544" y="44"/>
                </a:cubicBezTo>
                <a:cubicBezTo>
                  <a:pt x="569" y="61"/>
                  <a:pt x="556" y="112"/>
                  <a:pt x="592" y="116"/>
                </a:cubicBezTo>
                <a:cubicBezTo>
                  <a:pt x="627" y="119"/>
                  <a:pt x="732" y="83"/>
                  <a:pt x="760" y="68"/>
                </a:cubicBezTo>
                <a:cubicBezTo>
                  <a:pt x="787" y="52"/>
                  <a:pt x="738" y="17"/>
                  <a:pt x="760" y="20"/>
                </a:cubicBezTo>
                <a:cubicBezTo>
                  <a:pt x="781" y="22"/>
                  <a:pt x="866" y="65"/>
                  <a:pt x="888" y="84"/>
                </a:cubicBezTo>
                <a:cubicBezTo>
                  <a:pt x="909" y="102"/>
                  <a:pt x="869" y="121"/>
                  <a:pt x="888" y="132"/>
                </a:cubicBezTo>
                <a:cubicBezTo>
                  <a:pt x="906" y="142"/>
                  <a:pt x="980" y="157"/>
                  <a:pt x="1000" y="148"/>
                </a:cubicBezTo>
                <a:cubicBezTo>
                  <a:pt x="1020" y="138"/>
                  <a:pt x="992" y="100"/>
                  <a:pt x="1008" y="76"/>
                </a:cubicBezTo>
                <a:cubicBezTo>
                  <a:pt x="1024" y="52"/>
                  <a:pt x="1058" y="0"/>
                  <a:pt x="1096" y="4"/>
                </a:cubicBezTo>
                <a:cubicBezTo>
                  <a:pt x="1133" y="7"/>
                  <a:pt x="1193" y="82"/>
                  <a:pt x="1232" y="100"/>
                </a:cubicBezTo>
                <a:cubicBezTo>
                  <a:pt x="1270" y="117"/>
                  <a:pt x="1312" y="106"/>
                  <a:pt x="1328" y="108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0" name="Line 11"/>
          <p:cNvSpPr>
            <a:spLocks noChangeShapeType="1"/>
          </p:cNvSpPr>
          <p:nvPr/>
        </p:nvSpPr>
        <p:spPr bwMode="auto">
          <a:xfrm flipV="1">
            <a:off x="6362700" y="4381500"/>
            <a:ext cx="266700" cy="1536700"/>
          </a:xfrm>
          <a:prstGeom prst="line">
            <a:avLst/>
          </a:prstGeom>
          <a:noFill/>
          <a:ln w="38100">
            <a:solidFill>
              <a:srgbClr val="00CC99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1" name="Line 12"/>
          <p:cNvSpPr>
            <a:spLocks noChangeShapeType="1"/>
          </p:cNvSpPr>
          <p:nvPr/>
        </p:nvSpPr>
        <p:spPr bwMode="auto">
          <a:xfrm flipH="1" flipV="1">
            <a:off x="6731000" y="4381500"/>
            <a:ext cx="241300" cy="1562100"/>
          </a:xfrm>
          <a:prstGeom prst="line">
            <a:avLst/>
          </a:prstGeom>
          <a:noFill/>
          <a:ln w="38100">
            <a:solidFill>
              <a:srgbClr val="00CC99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2" name="Line 13"/>
          <p:cNvSpPr>
            <a:spLocks noChangeShapeType="1"/>
          </p:cNvSpPr>
          <p:nvPr/>
        </p:nvSpPr>
        <p:spPr bwMode="auto">
          <a:xfrm flipV="1">
            <a:off x="6350000" y="1841500"/>
            <a:ext cx="215900" cy="41275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3" name="Line 14"/>
          <p:cNvSpPr>
            <a:spLocks noChangeShapeType="1"/>
          </p:cNvSpPr>
          <p:nvPr/>
        </p:nvSpPr>
        <p:spPr bwMode="auto">
          <a:xfrm flipH="1" flipV="1">
            <a:off x="6680200" y="1841500"/>
            <a:ext cx="279400" cy="40513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4572000" y="6172200"/>
            <a:ext cx="167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solidFill>
                  <a:schemeClr val="tx2"/>
                </a:solidFill>
                <a:latin typeface="Arial" charset="0"/>
              </a:rPr>
              <a:t>Telescope</a:t>
            </a:r>
            <a:endParaRPr lang="en-US" b="1">
              <a:latin typeface="Arial" charset="0"/>
            </a:endParaRPr>
          </a:p>
        </p:txBody>
      </p:sp>
      <p:sp>
        <p:nvSpPr>
          <p:cNvPr id="15375" name="Text Box 16"/>
          <p:cNvSpPr txBox="1">
            <a:spLocks noChangeArrowheads="1"/>
          </p:cNvSpPr>
          <p:nvPr/>
        </p:nvSpPr>
        <p:spPr bwMode="auto">
          <a:xfrm>
            <a:off x="7151688" y="5283200"/>
            <a:ext cx="182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b="1">
                <a:solidFill>
                  <a:schemeClr val="tx2"/>
                </a:solidFill>
                <a:latin typeface="Arial" charset="0"/>
              </a:rPr>
              <a:t>Turbulence</a:t>
            </a:r>
          </a:p>
        </p:txBody>
      </p:sp>
      <p:sp>
        <p:nvSpPr>
          <p:cNvPr id="275473" name="Text Box 17"/>
          <p:cNvSpPr txBox="1">
            <a:spLocks noChangeArrowheads="1"/>
          </p:cNvSpPr>
          <p:nvPr/>
        </p:nvSpPr>
        <p:spPr bwMode="auto">
          <a:xfrm>
            <a:off x="7299325" y="4038600"/>
            <a:ext cx="1319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b="1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8-12 km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5474" name="Text Box 18"/>
          <p:cNvSpPr txBox="1">
            <a:spLocks noChangeArrowheads="1"/>
          </p:cNvSpPr>
          <p:nvPr/>
        </p:nvSpPr>
        <p:spPr bwMode="auto">
          <a:xfrm>
            <a:off x="6888163" y="1676400"/>
            <a:ext cx="13112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defRPr/>
            </a:pPr>
            <a:r>
              <a:rPr lang="en-US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~ 95 km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Cone effect, continued</a:t>
            </a:r>
          </a:p>
        </p:txBody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803400"/>
            <a:ext cx="8412163" cy="4713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>
                <a:latin typeface="Trebuchet MS" charset="0"/>
              </a:rPr>
              <a:t>Characterized by parameter </a:t>
            </a:r>
            <a:r>
              <a:rPr lang="en-US" i="1">
                <a:latin typeface="Trebuchet MS" charset="0"/>
              </a:rPr>
              <a:t>d</a:t>
            </a:r>
            <a:r>
              <a:rPr lang="en-US" i="1" baseline="-25000">
                <a:latin typeface="Trebuchet MS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en-US">
                <a:latin typeface="Trebuchet MS" charset="0"/>
              </a:rPr>
              <a:t>Hardy Sect. 7.3.3 (cone effect = focal anisoplanatism)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>
                <a:latin typeface="Trebuchet MS" charset="0"/>
              </a:rPr>
              <a:t>			</a:t>
            </a:r>
            <a:r>
              <a:rPr lang="en-US" sz="3600" i="1">
                <a:latin typeface="Symbol" charset="0"/>
              </a:rPr>
              <a:t>σ</a:t>
            </a:r>
            <a:r>
              <a:rPr lang="en-US" sz="3600" i="1" baseline="-25000">
                <a:latin typeface="Trebuchet MS" charset="0"/>
              </a:rPr>
              <a:t>FA</a:t>
            </a:r>
            <a:r>
              <a:rPr lang="en-US" sz="3600" i="1" baseline="30000">
                <a:latin typeface="Trebuchet MS" charset="0"/>
              </a:rPr>
              <a:t>2</a:t>
            </a:r>
            <a:r>
              <a:rPr lang="en-US" sz="3600" i="1">
                <a:latin typeface="Trebuchet MS" charset="0"/>
              </a:rPr>
              <a:t> </a:t>
            </a:r>
            <a:r>
              <a:rPr lang="en-US" sz="3600">
                <a:latin typeface="Trebuchet MS" charset="0"/>
              </a:rPr>
              <a:t>= </a:t>
            </a:r>
            <a:r>
              <a:rPr lang="en-US" sz="3600" i="1">
                <a:latin typeface="Trebuchet MS" charset="0"/>
              </a:rPr>
              <a:t>( D / d</a:t>
            </a:r>
            <a:r>
              <a:rPr lang="en-US" sz="3600" i="1" baseline="-25000">
                <a:latin typeface="Trebuchet MS" charset="0"/>
              </a:rPr>
              <a:t>0</a:t>
            </a:r>
            <a:r>
              <a:rPr lang="en-US" sz="3600" i="1">
                <a:latin typeface="Trebuchet MS" charset="0"/>
              </a:rPr>
              <a:t>)</a:t>
            </a:r>
            <a:r>
              <a:rPr lang="en-US" sz="3600" i="1" baseline="30000">
                <a:latin typeface="Trebuchet MS" charset="0"/>
              </a:rPr>
              <a:t>5/3</a:t>
            </a:r>
          </a:p>
          <a:p>
            <a:pPr>
              <a:lnSpc>
                <a:spcPct val="150000"/>
              </a:lnSpc>
            </a:pPr>
            <a:r>
              <a:rPr lang="en-US">
                <a:latin typeface="Trebuchet MS" charset="0"/>
              </a:rPr>
              <a:t>Typical sizes of </a:t>
            </a:r>
            <a:r>
              <a:rPr lang="en-US" i="1">
                <a:latin typeface="Trebuchet MS" charset="0"/>
              </a:rPr>
              <a:t>d</a:t>
            </a:r>
            <a:r>
              <a:rPr lang="en-US" i="1" baseline="-25000">
                <a:latin typeface="Trebuchet MS" charset="0"/>
              </a:rPr>
              <a:t>0</a:t>
            </a:r>
            <a:r>
              <a:rPr lang="en-US">
                <a:latin typeface="Trebuchet MS" charset="0"/>
              </a:rPr>
              <a:t> ~ a few meters to 20 meters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357313"/>
            <a:ext cx="491172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Dependence of d</a:t>
            </a:r>
            <a:r>
              <a:rPr lang="en-US" baseline="-25000">
                <a:latin typeface="Trebuchet MS" charset="0"/>
              </a:rPr>
              <a:t>0</a:t>
            </a:r>
            <a:r>
              <a:rPr lang="en-US">
                <a:latin typeface="Trebuchet MS" charset="0"/>
              </a:rPr>
              <a:t> on beacon altitude</a:t>
            </a:r>
          </a:p>
        </p:txBody>
      </p:sp>
      <p:sp>
        <p:nvSpPr>
          <p:cNvPr id="15565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5486400"/>
            <a:ext cx="9448800" cy="11430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One Rayleigh beacon OK for D &lt; 4 m at </a:t>
            </a:r>
            <a:r>
              <a:rPr lang="en-US">
                <a:latin typeface="Symbol" charset="0"/>
              </a:rPr>
              <a:t>λ</a:t>
            </a:r>
            <a:r>
              <a:rPr lang="en-US">
                <a:latin typeface="Trebuchet MS" charset="0"/>
              </a:rPr>
              <a:t> = 1.65 micron</a:t>
            </a:r>
          </a:p>
          <a:p>
            <a:r>
              <a:rPr lang="en-US">
                <a:latin typeface="Trebuchet MS" charset="0"/>
              </a:rPr>
              <a:t>One Na beacon OK for D &lt; 10 m at </a:t>
            </a:r>
            <a:r>
              <a:rPr lang="en-US">
                <a:latin typeface="Symbol" charset="0"/>
              </a:rPr>
              <a:t>λ</a:t>
            </a:r>
            <a:r>
              <a:rPr lang="en-US">
                <a:latin typeface="Trebuchet MS" charset="0"/>
              </a:rPr>
              <a:t> = 1.65 micron</a:t>
            </a:r>
          </a:p>
        </p:txBody>
      </p:sp>
      <p:sp>
        <p:nvSpPr>
          <p:cNvPr id="155652" name="Line 5"/>
          <p:cNvSpPr>
            <a:spLocks noChangeShapeType="1"/>
          </p:cNvSpPr>
          <p:nvPr/>
        </p:nvSpPr>
        <p:spPr bwMode="auto">
          <a:xfrm>
            <a:off x="5245100" y="1676400"/>
            <a:ext cx="0" cy="3086100"/>
          </a:xfrm>
          <a:prstGeom prst="line">
            <a:avLst/>
          </a:prstGeom>
          <a:noFill/>
          <a:ln w="28575">
            <a:solidFill>
              <a:srgbClr val="FF92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53" name="Line 6"/>
          <p:cNvSpPr>
            <a:spLocks noChangeShapeType="1"/>
          </p:cNvSpPr>
          <p:nvPr/>
        </p:nvSpPr>
        <p:spPr bwMode="auto">
          <a:xfrm flipH="1" flipV="1">
            <a:off x="2324100" y="1676400"/>
            <a:ext cx="38100" cy="3124200"/>
          </a:xfrm>
          <a:prstGeom prst="line">
            <a:avLst/>
          </a:prstGeom>
          <a:noFill/>
          <a:ln w="28575">
            <a:solidFill>
              <a:srgbClr val="2F8B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54" name="Text Box 7"/>
          <p:cNvSpPr txBox="1">
            <a:spLocks noChangeArrowheads="1"/>
          </p:cNvSpPr>
          <p:nvPr/>
        </p:nvSpPr>
        <p:spPr bwMode="auto">
          <a:xfrm>
            <a:off x="911225" y="5005388"/>
            <a:ext cx="125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solidFill>
                  <a:schemeClr val="bg2"/>
                </a:solidFill>
              </a:rPr>
              <a:t>from Hardy</a:t>
            </a:r>
            <a:endParaRPr lang="en-US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Effects of laser guide star on overall AO error budget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1549400"/>
            <a:ext cx="8839200" cy="49022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The good news: 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Laser is brighter than your average natural guide star</a:t>
            </a:r>
          </a:p>
          <a:p>
            <a:pPr lvl="2"/>
            <a:r>
              <a:rPr lang="en-US">
                <a:latin typeface="Trebuchet MS" charset="0"/>
                <a:ea typeface="ヒラギノ角ゴ Pro W3" charset="0"/>
              </a:rPr>
              <a:t>Reduces measurement error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Can point it right at your target </a:t>
            </a:r>
          </a:p>
          <a:p>
            <a:pPr lvl="2"/>
            <a:r>
              <a:rPr lang="en-US">
                <a:latin typeface="Trebuchet MS" charset="0"/>
                <a:ea typeface="ヒラギノ角ゴ Pro W3" charset="0"/>
              </a:rPr>
              <a:t>Reduces anisoplanatism</a:t>
            </a:r>
          </a:p>
          <a:p>
            <a:pPr>
              <a:spcBef>
                <a:spcPct val="105000"/>
              </a:spcBef>
            </a:pPr>
            <a:r>
              <a:rPr lang="en-US">
                <a:latin typeface="Trebuchet MS" charset="0"/>
              </a:rPr>
              <a:t>The bad news:</a:t>
            </a: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Still have </a:t>
            </a:r>
            <a:r>
              <a:rPr lang="en-US" u="sng">
                <a:latin typeface="Trebuchet MS" charset="0"/>
                <a:ea typeface="ヒラギノ角ゴ Pro W3" charset="0"/>
              </a:rPr>
              <a:t>tilt</a:t>
            </a:r>
            <a:r>
              <a:rPr lang="en-US">
                <a:latin typeface="Trebuchet MS" charset="0"/>
                <a:ea typeface="ヒラギノ角ゴ Pro W3" charset="0"/>
              </a:rPr>
              <a:t> anisoplanatism          </a:t>
            </a:r>
            <a:r>
              <a:rPr lang="en-US" i="1">
                <a:latin typeface="Symbol" charset="0"/>
                <a:ea typeface="ヒラギノ角ゴ Pro W3" charset="0"/>
              </a:rPr>
              <a:t>σ</a:t>
            </a:r>
            <a:r>
              <a:rPr lang="en-US" i="1" baseline="-25000">
                <a:latin typeface="Trebuchet MS" charset="0"/>
                <a:ea typeface="ヒラギノ角ゴ Pro W3" charset="0"/>
              </a:rPr>
              <a:t>tilt</a:t>
            </a:r>
            <a:r>
              <a:rPr lang="en-US" i="1" baseline="30000">
                <a:latin typeface="Trebuchet MS" charset="0"/>
                <a:ea typeface="ヒラギノ角ゴ Pro W3" charset="0"/>
              </a:rPr>
              <a:t>2</a:t>
            </a:r>
            <a:r>
              <a:rPr lang="en-US" i="1">
                <a:latin typeface="Trebuchet MS" charset="0"/>
                <a:ea typeface="ヒラギノ角ゴ Pro W3" charset="0"/>
              </a:rPr>
              <a:t> </a:t>
            </a:r>
            <a:r>
              <a:rPr lang="en-US">
                <a:latin typeface="Trebuchet MS" charset="0"/>
                <a:ea typeface="ヒラギノ角ゴ Pro W3" charset="0"/>
              </a:rPr>
              <a:t>= </a:t>
            </a:r>
            <a:r>
              <a:rPr lang="en-US" i="1">
                <a:latin typeface="Trebuchet MS" charset="0"/>
                <a:ea typeface="ヒラギノ角ゴ Pro W3" charset="0"/>
              </a:rPr>
              <a:t>( </a:t>
            </a:r>
            <a:r>
              <a:rPr lang="en-US" i="1">
                <a:latin typeface="Trebuchet MS" charset="0"/>
                <a:ea typeface="ヒラギノ角ゴ Pro W3" charset="0"/>
                <a:sym typeface="Symbol" charset="0"/>
              </a:rPr>
              <a:t>θ</a:t>
            </a:r>
            <a:r>
              <a:rPr lang="en-US" i="1">
                <a:latin typeface="Trebuchet MS" charset="0"/>
                <a:ea typeface="ヒラギノ角ゴ Pro W3" charset="0"/>
              </a:rPr>
              <a:t> / </a:t>
            </a:r>
            <a:r>
              <a:rPr lang="en-US" i="1">
                <a:latin typeface="Trebuchet MS" charset="0"/>
                <a:ea typeface="ヒラギノ角ゴ Pro W3" charset="0"/>
                <a:sym typeface="Symbol" charset="0"/>
              </a:rPr>
              <a:t>θ</a:t>
            </a:r>
            <a:r>
              <a:rPr lang="en-US" i="1" baseline="-25000">
                <a:latin typeface="Trebuchet MS" charset="0"/>
                <a:ea typeface="ヒラギノ角ゴ Pro W3" charset="0"/>
              </a:rPr>
              <a:t>tilt </a:t>
            </a:r>
            <a:r>
              <a:rPr lang="en-US" i="1">
                <a:latin typeface="Trebuchet MS" charset="0"/>
                <a:ea typeface="ヒラギノ角ゴ Pro W3" charset="0"/>
              </a:rPr>
              <a:t>)</a:t>
            </a:r>
            <a:r>
              <a:rPr lang="en-US" i="1" baseline="30000">
                <a:latin typeface="Trebuchet MS" charset="0"/>
                <a:ea typeface="ヒラギノ角ゴ Pro W3" charset="0"/>
              </a:rPr>
              <a:t>5/3</a:t>
            </a:r>
            <a:endParaRPr lang="en-US">
              <a:latin typeface="Trebuchet MS" charset="0"/>
              <a:ea typeface="ヒラギノ角ゴ Pro W3" charset="0"/>
            </a:endParaRP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New: focus anisoplanatism            </a:t>
            </a:r>
            <a:r>
              <a:rPr lang="en-US" i="1">
                <a:latin typeface="Symbol" charset="0"/>
                <a:ea typeface="ヒラギノ角ゴ Pro W3" charset="0"/>
              </a:rPr>
              <a:t>σ</a:t>
            </a:r>
            <a:r>
              <a:rPr lang="en-US" i="1" baseline="-25000">
                <a:latin typeface="Trebuchet MS" charset="0"/>
                <a:ea typeface="ヒラギノ角ゴ Pro W3" charset="0"/>
              </a:rPr>
              <a:t>FA</a:t>
            </a:r>
            <a:r>
              <a:rPr lang="en-US" i="1" baseline="30000">
                <a:latin typeface="Trebuchet MS" charset="0"/>
                <a:ea typeface="ヒラギノ角ゴ Pro W3" charset="0"/>
              </a:rPr>
              <a:t>2</a:t>
            </a:r>
            <a:r>
              <a:rPr lang="en-US" i="1">
                <a:latin typeface="Trebuchet MS" charset="0"/>
                <a:ea typeface="ヒラギノ角ゴ Pro W3" charset="0"/>
              </a:rPr>
              <a:t> </a:t>
            </a:r>
            <a:r>
              <a:rPr lang="en-US">
                <a:latin typeface="Trebuchet MS" charset="0"/>
                <a:ea typeface="ヒラギノ角ゴ Pro W3" charset="0"/>
              </a:rPr>
              <a:t>= </a:t>
            </a:r>
            <a:r>
              <a:rPr lang="en-US" i="1">
                <a:latin typeface="Trebuchet MS" charset="0"/>
                <a:ea typeface="ヒラギノ角ゴ Pro W3" charset="0"/>
              </a:rPr>
              <a:t>( D / d</a:t>
            </a:r>
            <a:r>
              <a:rPr lang="en-US" i="1" baseline="-25000">
                <a:latin typeface="Trebuchet MS" charset="0"/>
                <a:ea typeface="ヒラギノ角ゴ Pro W3" charset="0"/>
              </a:rPr>
              <a:t>0 </a:t>
            </a:r>
            <a:r>
              <a:rPr lang="en-US" i="1">
                <a:latin typeface="Trebuchet MS" charset="0"/>
                <a:ea typeface="ヒラギノ角ゴ Pro W3" charset="0"/>
              </a:rPr>
              <a:t>)</a:t>
            </a:r>
            <a:r>
              <a:rPr lang="en-US" i="1" baseline="30000">
                <a:latin typeface="Trebuchet MS" charset="0"/>
                <a:ea typeface="ヒラギノ角ゴ Pro W3" charset="0"/>
              </a:rPr>
              <a:t>5/3</a:t>
            </a:r>
            <a:endParaRPr lang="en-US">
              <a:latin typeface="Trebuchet MS" charset="0"/>
              <a:ea typeface="ヒラギノ角ゴ Pro W3" charset="0"/>
            </a:endParaRPr>
          </a:p>
          <a:p>
            <a:pPr lvl="1"/>
            <a:r>
              <a:rPr lang="en-US">
                <a:latin typeface="Trebuchet MS" charset="0"/>
                <a:ea typeface="ヒラギノ角ゴ Pro W3" charset="0"/>
              </a:rPr>
              <a:t>Laser spot larger than NGS            </a:t>
            </a:r>
            <a:r>
              <a:rPr lang="en-US" i="1">
                <a:latin typeface="Symbol" charset="0"/>
                <a:ea typeface="ヒラギノ角ゴ Pro W3" charset="0"/>
              </a:rPr>
              <a:t>σ</a:t>
            </a:r>
            <a:r>
              <a:rPr lang="en-US" i="1" baseline="-25000">
                <a:latin typeface="Trebuchet MS" charset="0"/>
                <a:ea typeface="ヒラギノ角ゴ Pro W3" charset="0"/>
              </a:rPr>
              <a:t>meas</a:t>
            </a:r>
            <a:r>
              <a:rPr lang="en-US" i="1" baseline="30000">
                <a:latin typeface="Trebuchet MS" charset="0"/>
                <a:ea typeface="ヒラギノ角ゴ Pro W3" charset="0"/>
              </a:rPr>
              <a:t>2</a:t>
            </a:r>
            <a:r>
              <a:rPr lang="en-US" i="1">
                <a:latin typeface="Trebuchet MS" charset="0"/>
                <a:ea typeface="ヒラギノ角ゴ Pro W3" charset="0"/>
              </a:rPr>
              <a:t> </a:t>
            </a:r>
            <a:r>
              <a:rPr lang="en-US">
                <a:latin typeface="Trebuchet MS" charset="0"/>
                <a:ea typeface="ヒラギノ角ゴ Pro W3" charset="0"/>
              </a:rPr>
              <a:t>~ </a:t>
            </a:r>
            <a:r>
              <a:rPr lang="en-US" i="1">
                <a:latin typeface="Trebuchet MS" charset="0"/>
                <a:ea typeface="ヒラギノ角ゴ Pro W3" charset="0"/>
              </a:rPr>
              <a:t>( </a:t>
            </a:r>
            <a:r>
              <a:rPr lang="en-US" i="1">
                <a:latin typeface="Trebuchet MS" charset="0"/>
                <a:ea typeface="ヒラギノ角ゴ Pro W3" charset="0"/>
                <a:sym typeface="Symbol" charset="0"/>
              </a:rPr>
              <a:t>6.3</a:t>
            </a:r>
            <a:r>
              <a:rPr lang="en-US" i="1">
                <a:latin typeface="Trebuchet MS" charset="0"/>
                <a:ea typeface="ヒラギノ角ゴ Pro W3" charset="0"/>
              </a:rPr>
              <a:t> / SNR</a:t>
            </a:r>
            <a:r>
              <a:rPr lang="en-US" i="1" baseline="-25000">
                <a:latin typeface="Trebuchet MS" charset="0"/>
                <a:ea typeface="ヒラギノ角ゴ Pro W3" charset="0"/>
              </a:rPr>
              <a:t> </a:t>
            </a:r>
            <a:r>
              <a:rPr lang="en-US" i="1">
                <a:latin typeface="Trebuchet MS" charset="0"/>
                <a:ea typeface="ヒラギノ角ゴ Pro W3" charset="0"/>
              </a:rPr>
              <a:t>)</a:t>
            </a:r>
            <a:r>
              <a:rPr lang="en-US" i="1" baseline="30000">
                <a:latin typeface="Trebuchet MS" charset="0"/>
                <a:ea typeface="ヒラギノ角ゴ Pro W3" charset="0"/>
              </a:rPr>
              <a:t>2</a:t>
            </a:r>
            <a:endParaRPr lang="en-US">
              <a:latin typeface="Trebuchet MS" charset="0"/>
              <a:ea typeface="ヒラギノ角ゴ Pro W3" charset="0"/>
            </a:endParaRPr>
          </a:p>
          <a:p>
            <a:pPr lvl="2">
              <a:buFontTx/>
              <a:buNone/>
            </a:pPr>
            <a:endParaRPr lang="en-US">
              <a:latin typeface="Trebuchet MS" charset="0"/>
              <a:ea typeface="ヒラギノ角ゴ Pro W3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195263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Compare NGS and LGS performance </a:t>
            </a:r>
          </a:p>
        </p:txBody>
      </p:sp>
      <p:pic>
        <p:nvPicPr>
          <p:cNvPr id="159746" name="Picture 8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435100"/>
            <a:ext cx="48863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283325" y="1550988"/>
            <a:ext cx="2559886" cy="1853949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Schematic, for visible tip-tilt star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85738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Main Points</a:t>
            </a:r>
          </a:p>
        </p:txBody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en-US" dirty="0">
                <a:latin typeface="Trebuchet MS" charset="0"/>
              </a:rPr>
              <a:t>Rayleigh beacon lasers are straightforward to purchase, but single beacons are limited to medium sized telescopes due to focal </a:t>
            </a:r>
            <a:r>
              <a:rPr lang="en-US" dirty="0" err="1">
                <a:latin typeface="Trebuchet MS" charset="0"/>
              </a:rPr>
              <a:t>anisoplanatism</a:t>
            </a:r>
            <a:endParaRPr lang="en-US" dirty="0">
              <a:latin typeface="Trebuchet MS" charset="0"/>
            </a:endParaRPr>
          </a:p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en-US" dirty="0">
                <a:latin typeface="Trebuchet MS" charset="0"/>
              </a:rPr>
              <a:t>Sodium layer saturates at high peak laser powers</a:t>
            </a:r>
          </a:p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en-US" dirty="0">
                <a:latin typeface="Trebuchet MS" charset="0"/>
                <a:ea typeface="ヒラギノ角ゴ Pro W3" charset="0"/>
              </a:rPr>
              <a:t>Fiber lasers are the way to go (long pulses, low peak power)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rebuchet MS" charset="0"/>
              </a:rPr>
              <a:t>Added contributions to error budget from LGS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 altLang="ja-JP" dirty="0">
                <a:latin typeface="Trebuchet MS" charset="0"/>
              </a:rPr>
              <a:t>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rebuchet MS" charset="0"/>
                <a:ea typeface="ヒラギノ角ゴ Pro W3" charset="0"/>
              </a:rPr>
              <a:t>Tilt </a:t>
            </a:r>
            <a:r>
              <a:rPr lang="en-US" dirty="0" err="1">
                <a:latin typeface="Trebuchet MS" charset="0"/>
                <a:ea typeface="ヒラギノ角ゴ Pro W3" charset="0"/>
              </a:rPr>
              <a:t>anisoplanatism</a:t>
            </a:r>
            <a:r>
              <a:rPr lang="en-US" dirty="0">
                <a:latin typeface="Trebuchet MS" charset="0"/>
                <a:ea typeface="ヒラギノ角ゴ Pro W3" charset="0"/>
              </a:rPr>
              <a:t>, cone effect, larger spot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Reasons why laser guide stars can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>
                <a:latin typeface="Trebuchet MS" charset="0"/>
              </a:rPr>
              <a:t>t do as well as bright natural guide stars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447800"/>
            <a:ext cx="8534400" cy="5410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1)  Laser light is spread out by turbulence on the way up.</a:t>
            </a:r>
          </a:p>
          <a:p>
            <a:pPr lvl="1">
              <a:defRPr/>
            </a:pPr>
            <a:r>
              <a:rPr lang="en-US" sz="2000" dirty="0"/>
              <a:t>Spot size is finite (0.5 - 2 arc sec)</a:t>
            </a:r>
          </a:p>
          <a:p>
            <a:pPr lvl="1">
              <a:defRPr/>
            </a:pPr>
            <a:r>
              <a:rPr lang="en-US" sz="2000" dirty="0"/>
              <a:t>Can increase measurement error of wavefront sensor</a:t>
            </a:r>
          </a:p>
          <a:p>
            <a:pPr lvl="2">
              <a:defRPr/>
            </a:pPr>
            <a:r>
              <a:rPr lang="en-US" sz="2000" dirty="0"/>
              <a:t>Harder to find </a:t>
            </a:r>
            <a:r>
              <a:rPr lang="en-US" sz="2000" dirty="0" err="1"/>
              <a:t>centroid</a:t>
            </a:r>
            <a:r>
              <a:rPr lang="en-US" sz="2000" dirty="0"/>
              <a:t> if spot is larger</a:t>
            </a:r>
          </a:p>
          <a:p>
            <a:pPr lvl="1">
              <a:defRPr/>
            </a:pPr>
            <a:endParaRPr lang="en-US" sz="2000" dirty="0"/>
          </a:p>
          <a:p>
            <a:pPr>
              <a:buFontTx/>
              <a:buNone/>
              <a:defRPr/>
            </a:pP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2) For Rayleigh guide stars, some turbulence is above altitude where light is scattered back to telescope. </a:t>
            </a:r>
            <a:r>
              <a:rPr lang="en-US" sz="2000" dirty="0">
                <a:ea typeface="+mn-ea"/>
                <a:cs typeface="+mn-cs"/>
              </a:rPr>
              <a:t> </a:t>
            </a:r>
          </a:p>
          <a:p>
            <a:pPr marL="682625" indent="-230188">
              <a:buFont typeface="Lucida Grande"/>
              <a:buChar char="-"/>
              <a:defRPr/>
            </a:pPr>
            <a:r>
              <a:rPr lang="en-US" sz="2000" dirty="0">
                <a:ea typeface="+mn-ea"/>
                <a:cs typeface="+mn-cs"/>
              </a:rPr>
              <a:t>Hence it can’t be measured.</a:t>
            </a:r>
          </a:p>
          <a:p>
            <a:pPr>
              <a:spcBef>
                <a:spcPct val="150000"/>
              </a:spcBef>
              <a:buFontTx/>
              <a:buNone/>
              <a:defRPr/>
            </a:pPr>
            <a:r>
              <a:rPr lang="en-US" sz="2200" dirty="0">
                <a:solidFill>
                  <a:srgbClr val="FFCD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3) For both kinds of guide stars, light coming back to telescope is spherical wave, but light from “real” stars is plane wave</a:t>
            </a:r>
          </a:p>
          <a:p>
            <a:pPr lvl="1">
              <a:spcBef>
                <a:spcPts val="960"/>
              </a:spcBef>
              <a:defRPr/>
            </a:pPr>
            <a:r>
              <a:rPr lang="en-US" sz="2000" dirty="0"/>
              <a:t>Some turbulence around edges of the pupil isn’t sampled well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878638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Laser beacon geometry causes measurement errors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67425"/>
            <a:ext cx="8534400" cy="409575"/>
          </a:xfrm>
        </p:spPr>
        <p:txBody>
          <a:bodyPr/>
          <a:lstStyle/>
          <a:p>
            <a:pPr>
              <a:buFontTx/>
              <a:buNone/>
            </a:pPr>
            <a:r>
              <a:rPr lang="en-US" sz="2000">
                <a:latin typeface="Trebuchet MS" charset="0"/>
              </a:rPr>
              <a:t>Credit: Hardy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312863"/>
            <a:ext cx="600075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</a:rPr>
              <a:t>Why are laser guide stars needed?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1574800"/>
            <a:ext cx="8493125" cy="846138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Wavefront error due to anisoplanatism:</a:t>
            </a:r>
          </a:p>
        </p:txBody>
      </p:sp>
      <p:graphicFrame>
        <p:nvGraphicFramePr>
          <p:cNvPr id="21507" name="Object 2"/>
          <p:cNvGraphicFramePr>
            <a:graphicFrameLocks noChangeAspect="1"/>
          </p:cNvGraphicFramePr>
          <p:nvPr/>
        </p:nvGraphicFramePr>
        <p:xfrm>
          <a:off x="1958975" y="2127250"/>
          <a:ext cx="4760913" cy="224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Equation" r:id="rId4" imgW="2425700" imgH="1143000" progId="Equation.DSMT4">
                  <p:embed/>
                </p:oleObj>
              </mc:Choice>
              <mc:Fallback>
                <p:oleObj name="Equation" r:id="rId4" imgW="2425700" imgH="1143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2127250"/>
                        <a:ext cx="4760913" cy="224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165100" y="4538663"/>
            <a:ext cx="91440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b="1">
                <a:latin typeface="Trebuchet MS" charset="0"/>
              </a:rPr>
              <a:t>Example: At Keck</a:t>
            </a:r>
            <a:r>
              <a:rPr lang="en-US"/>
              <a:t> </a:t>
            </a:r>
            <a:r>
              <a:rPr lang="en-US" b="1" i="1">
                <a:sym typeface="Symbol" charset="0"/>
              </a:rPr>
              <a:t>θ</a:t>
            </a:r>
            <a:r>
              <a:rPr lang="en-US" b="1" i="1" baseline="-25000">
                <a:sym typeface="Symbol" charset="0"/>
              </a:rPr>
              <a:t>0</a:t>
            </a:r>
            <a:r>
              <a:rPr lang="en-US">
                <a:sym typeface="Symbol" charset="0"/>
              </a:rPr>
              <a:t> </a:t>
            </a:r>
            <a:r>
              <a:rPr lang="en-US" b="1">
                <a:latin typeface="Trebuchet MS" charset="0"/>
              </a:rPr>
              <a:t>~ 10 arc sec x (</a:t>
            </a:r>
            <a:r>
              <a:rPr lang="en-US">
                <a:sym typeface="Symbol" charset="0"/>
              </a:rPr>
              <a:t> </a:t>
            </a:r>
            <a:r>
              <a:rPr lang="en-US" b="1" i="1">
                <a:sym typeface="Symbol" charset="0"/>
              </a:rPr>
              <a:t>λ</a:t>
            </a:r>
            <a:r>
              <a:rPr lang="en-US" b="1">
                <a:latin typeface="Trebuchet MS" charset="0"/>
              </a:rPr>
              <a:t> / 0.5 micron)</a:t>
            </a:r>
            <a:r>
              <a:rPr lang="en-US" b="1" baseline="30000">
                <a:latin typeface="Trebuchet MS" charset="0"/>
              </a:rPr>
              <a:t>6/5</a:t>
            </a:r>
            <a:r>
              <a:rPr lang="en-US" baseline="30000">
                <a:sym typeface="Symbol" charset="0"/>
              </a:rPr>
              <a:t> 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b="1">
                <a:latin typeface="Trebuchet MS" charset="0"/>
              </a:rPr>
              <a:t>What is </a:t>
            </a:r>
            <a:r>
              <a:rPr lang="en-US" b="1" i="1">
                <a:sym typeface="Symbol" charset="0"/>
              </a:rPr>
              <a:t>σ</a:t>
            </a:r>
            <a:r>
              <a:rPr lang="en-US" sz="2800" b="1" i="1" baseline="-25000">
                <a:latin typeface="Lucida Grande" charset="0"/>
                <a:cs typeface="Lucida Grande" charset="0"/>
                <a:sym typeface="Symbol" charset="0"/>
              </a:rPr>
              <a:t>ϕ</a:t>
            </a:r>
            <a:r>
              <a:rPr lang="en-US" sz="2800" b="1" i="1" baseline="30000">
                <a:cs typeface="Lucida Grande" charset="0"/>
                <a:sym typeface="Symbol" charset="0"/>
              </a:rPr>
              <a:t>2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>
                <a:latin typeface="Trebuchet MS" charset="0"/>
                <a:cs typeface="Lucida Grande" charset="0"/>
              </a:rPr>
              <a:t>for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 i="1">
                <a:cs typeface="Lucida Grande" charset="0"/>
                <a:sym typeface="Symbol" charset="0"/>
              </a:rPr>
              <a:t>θ</a:t>
            </a:r>
            <a:r>
              <a:rPr lang="en-US" b="1">
                <a:cs typeface="Lucida Grande" charset="0"/>
                <a:sym typeface="Symbol" charset="0"/>
              </a:rPr>
              <a:t> =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>
                <a:latin typeface="Trebuchet MS" charset="0"/>
                <a:cs typeface="Lucida Grande" charset="0"/>
              </a:rPr>
              <a:t>40 arc sec at </a:t>
            </a:r>
            <a:r>
              <a:rPr lang="en-US" b="1" i="1">
                <a:cs typeface="Lucida Grande" charset="0"/>
                <a:sym typeface="Symbol" charset="0"/>
              </a:rPr>
              <a:t>λ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>
                <a:latin typeface="Trebuchet MS" charset="0"/>
                <a:cs typeface="Lucida Grande" charset="0"/>
              </a:rPr>
              <a:t>= 1 micron?</a:t>
            </a:r>
            <a:r>
              <a:rPr lang="en-US" b="1">
                <a:cs typeface="Lucida Grande" charset="0"/>
                <a:sym typeface="Symbol" charset="0"/>
              </a:rPr>
              <a:t> </a:t>
            </a:r>
            <a:r>
              <a:rPr lang="en-US">
                <a:cs typeface="Lucida Grande" charset="0"/>
                <a:sym typeface="Symbol" charset="0"/>
              </a:rPr>
              <a:t>                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b="1">
                <a:latin typeface="Trebuchet MS" charset="0"/>
                <a:cs typeface="Lucida Grande" charset="0"/>
              </a:rPr>
              <a:t>What is Strehl loss due to anisoplanatism?</a:t>
            </a:r>
          </a:p>
          <a:p>
            <a:pPr>
              <a:lnSpc>
                <a:spcPct val="110000"/>
              </a:lnSpc>
              <a:spcAft>
                <a:spcPct val="20000"/>
              </a:spcAft>
            </a:pPr>
            <a:r>
              <a:rPr lang="en-US" b="1">
                <a:latin typeface="Trebuchet MS" charset="0"/>
                <a:cs typeface="Lucida Grande" charset="0"/>
              </a:rPr>
              <a:t>Answers: 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 i="1">
                <a:cs typeface="Lucida Grande" charset="0"/>
                <a:sym typeface="Symbol" charset="0"/>
              </a:rPr>
              <a:t>σ</a:t>
            </a:r>
            <a:r>
              <a:rPr lang="en-US" b="1" i="1" baseline="-25000">
                <a:latin typeface="Lucida Grande" charset="0"/>
                <a:cs typeface="Lucida Grande" charset="0"/>
                <a:sym typeface="Symbol" charset="0"/>
              </a:rPr>
              <a:t>ϕ</a:t>
            </a:r>
            <a:r>
              <a:rPr lang="en-US" b="1" i="1" baseline="30000">
                <a:cs typeface="Lucida Grande" charset="0"/>
                <a:sym typeface="Symbol" charset="0"/>
              </a:rPr>
              <a:t>2</a:t>
            </a:r>
            <a:r>
              <a:rPr lang="en-US" b="1">
                <a:cs typeface="Lucida Grande" charset="0"/>
                <a:sym typeface="Symbol" charset="0"/>
              </a:rPr>
              <a:t> =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>
                <a:latin typeface="Trebuchet MS" charset="0"/>
                <a:cs typeface="Lucida Grande" charset="0"/>
              </a:rPr>
              <a:t>2.52 rad</a:t>
            </a:r>
            <a:r>
              <a:rPr lang="en-US" b="1" baseline="30000">
                <a:latin typeface="Trebuchet MS" charset="0"/>
                <a:cs typeface="Lucida Grande" charset="0"/>
              </a:rPr>
              <a:t>2</a:t>
            </a:r>
            <a:r>
              <a:rPr lang="en-US" b="1">
                <a:latin typeface="Trebuchet MS" charset="0"/>
                <a:cs typeface="Lucida Grande" charset="0"/>
              </a:rPr>
              <a:t>,   Strehl = 0.08 x Strehl at  </a:t>
            </a:r>
            <a:r>
              <a:rPr lang="en-US" b="1" i="1">
                <a:cs typeface="Lucida Grande" charset="0"/>
                <a:sym typeface="Symbol" charset="0"/>
              </a:rPr>
              <a:t>θ</a:t>
            </a:r>
            <a:r>
              <a:rPr lang="en-US">
                <a:cs typeface="Lucida Grande" charset="0"/>
                <a:sym typeface="Symbol" charset="0"/>
              </a:rPr>
              <a:t> </a:t>
            </a:r>
            <a:r>
              <a:rPr lang="en-US" b="1">
                <a:latin typeface="Trebuchet MS" charset="0"/>
                <a:cs typeface="Lucida Grande" charset="0"/>
              </a:rPr>
              <a:t>= </a:t>
            </a:r>
            <a:r>
              <a:rPr lang="en-US" b="1" i="1">
                <a:latin typeface="Trebuchet MS" charset="0"/>
                <a:cs typeface="Lucida Grande" charset="0"/>
              </a:rPr>
              <a:t>0</a:t>
            </a:r>
            <a:endParaRPr lang="en-US">
              <a:cs typeface="Lucida Grande" charset="0"/>
              <a:sym typeface="Symbo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5" grpId="0" build="p" autoUpdateAnimBg="0"/>
    </p:bldLst>
  </p:timing>
</p:sld>
</file>

<file path=ppt/theme/theme1.xml><?xml version="1.0" encoding="utf-8"?>
<a:theme xmlns:a="http://schemas.openxmlformats.org/drawingml/2006/main" name="Lecture8.2010.v3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8.2010.v3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cture8.2010.v3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10.v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8.2010.v3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10.v3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10.v3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10.v3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10.v3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cture8.2008.v1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8.2008.v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cture8.2008.v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08.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8.2008.v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08.v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08.v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08.v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8.2008.v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maxpower:Users:max:Desktop:AY289C 2010:WEB_HOME:Lectures:Lecture8:Lecture8.2010.v3.ppt</Template>
  <TotalTime>1467</TotalTime>
  <Words>3714</Words>
  <Application>Microsoft Macintosh PowerPoint</Application>
  <PresentationFormat>On-screen Show (4:3)</PresentationFormat>
  <Paragraphs>457</Paragraphs>
  <Slides>64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0" baseType="lpstr">
      <vt:lpstr>Euclid Symbol</vt:lpstr>
      <vt:lpstr>ヒラギノ角ゴ Pro W3</vt:lpstr>
      <vt:lpstr>Arial</vt:lpstr>
      <vt:lpstr>Geneva</vt:lpstr>
      <vt:lpstr>Helvetica</vt:lpstr>
      <vt:lpstr>Lucida Grande</vt:lpstr>
      <vt:lpstr>Symbol</vt:lpstr>
      <vt:lpstr>Tahoma</vt:lpstr>
      <vt:lpstr>Times</vt:lpstr>
      <vt:lpstr>Trebuchet MS</vt:lpstr>
      <vt:lpstr>Trebuchet MS Bold</vt:lpstr>
      <vt:lpstr>Wingdings</vt:lpstr>
      <vt:lpstr>Lecture8.2010.v3</vt:lpstr>
      <vt:lpstr>Lecture8.2008.v1</vt:lpstr>
      <vt:lpstr>Equation</vt:lpstr>
      <vt:lpstr>Worksheet</vt:lpstr>
      <vt:lpstr>Lectures 9 Laser Guide Stars</vt:lpstr>
      <vt:lpstr>First, some pretty pictures</vt:lpstr>
      <vt:lpstr>PowerPoint Presentation</vt:lpstr>
      <vt:lpstr>Outline of lectures on laser guide stars </vt:lpstr>
      <vt:lpstr>Laser guide stars: Main points</vt:lpstr>
      <vt:lpstr>Two types of laser guide stars in use today: “Rayleigh” and “Sodium”</vt:lpstr>
      <vt:lpstr>Reasons why laser guide stars can’t do as well as bright natural guide stars</vt:lpstr>
      <vt:lpstr>Laser beacon geometry causes measurement errors </vt:lpstr>
      <vt:lpstr>Why are laser guide stars needed?</vt:lpstr>
      <vt:lpstr>How many bright stars are there?</vt:lpstr>
      <vt:lpstr>How many bright stars are there?</vt:lpstr>
      <vt:lpstr>If we can only use guide stars closer than ~ 40 arc sec, sky coverage is low!</vt:lpstr>
      <vt:lpstr>Solution: make your own guide star using a laser beam</vt:lpstr>
      <vt:lpstr>Scattering: 2 different physical processes </vt:lpstr>
      <vt:lpstr>Regardless of the type of scattering...</vt:lpstr>
      <vt:lpstr>Amount of Photon Scattering</vt:lpstr>
      <vt:lpstr>Percentage of photons collected</vt:lpstr>
      <vt:lpstr>LIDAR Equation  (LIght Detection And Ranging)</vt:lpstr>
      <vt:lpstr>Rayleigh Scattering</vt:lpstr>
      <vt:lpstr>Rayleigh Scattering cross section</vt:lpstr>
      <vt:lpstr>Dependence of Rayleigh scattering on altitude where the scattering occurs</vt:lpstr>
      <vt:lpstr>Rayleigh laser guide stars use timing of laser pulses to detect light from Δz</vt:lpstr>
      <vt:lpstr>Rayleigh laser guide stars</vt:lpstr>
      <vt:lpstr>Outline of laser guide star topics </vt:lpstr>
      <vt:lpstr> Sodium Resonance Fluorescence</vt:lpstr>
      <vt:lpstr>The atmospheric sodium layer:  altitude ~ 95 km , thickness ~ 10 km</vt:lpstr>
      <vt:lpstr>Rayleigh scattering vs. sodium resonance fluorescence</vt:lpstr>
      <vt:lpstr>Image of sodium light taken from telescope very close to main telescope</vt:lpstr>
      <vt:lpstr>Can model Na D2 transition as a two-level atom (one valence electron)</vt:lpstr>
      <vt:lpstr>Overview of sodium physics</vt:lpstr>
      <vt:lpstr>Origin of sodium layer</vt:lpstr>
      <vt:lpstr>Sodium abundance varies with season</vt:lpstr>
      <vt:lpstr>Time variation of Na density profiles over periods of 4 - 5 hours</vt:lpstr>
      <vt:lpstr>Outline of laser guide star topics </vt:lpstr>
      <vt:lpstr>Atomic processes for two-level atom</vt:lpstr>
      <vt:lpstr>Saturation effects in the Na layer, from Ed Kibblewhite</vt:lpstr>
      <vt:lpstr>Check units:</vt:lpstr>
      <vt:lpstr>Saturation, continued</vt:lpstr>
      <vt:lpstr>Usat is not a cliff: fraction in upper state keeps increasing for U &gt;&gt; Usat</vt:lpstr>
      <vt:lpstr>Saturation, continued</vt:lpstr>
      <vt:lpstr>Laser guide stars: Main points so far</vt:lpstr>
      <vt:lpstr>Outline of laser guide star topics </vt:lpstr>
      <vt:lpstr>Types of lasers: Outline</vt:lpstr>
      <vt:lpstr>Overall layout (any kind of laser)</vt:lpstr>
      <vt:lpstr>Principles of laser action</vt:lpstr>
      <vt:lpstr>General comments on guide star lasers</vt:lpstr>
      <vt:lpstr>Lasers used for Rayleigh guide stars</vt:lpstr>
      <vt:lpstr>Example of laser for Rayleigh guide star: Frequency doubled Nd:YAG lasers</vt:lpstr>
      <vt:lpstr>Current generation of  Na lasers:  all-fiber laser (Toptica, LLNL and UCSC)</vt:lpstr>
      <vt:lpstr>Advantages of fiber lasers</vt:lpstr>
      <vt:lpstr>Pump light propagates through cladding, pumps doped fiber all along its length</vt:lpstr>
      <vt:lpstr>Toptica fiber laser (ESO, Keck 2, Gemini)</vt:lpstr>
      <vt:lpstr>PowerPoint Presentation</vt:lpstr>
      <vt:lpstr>Outline of laser guide star topics </vt:lpstr>
      <vt:lpstr>Laser guide star AO needs to use a faint tip-tilt star to stabilize laser spot on sky</vt:lpstr>
      <vt:lpstr>Effective isoplanatic angle for image motion:  “isokinetic angle”</vt:lpstr>
      <vt:lpstr>Tip-tilt mirror and sensor configuration</vt:lpstr>
      <vt:lpstr>Sky coverage is determined by distribution of (faint) tip-tilt stars</vt:lpstr>
      <vt:lpstr>“Cone effect” or “focal anisoplanatism”  for laser guide stars</vt:lpstr>
      <vt:lpstr>Cone effect, continued</vt:lpstr>
      <vt:lpstr>Dependence of d0 on beacon altitude</vt:lpstr>
      <vt:lpstr>Effects of laser guide star on overall AO error budget</vt:lpstr>
      <vt:lpstr>Compare NGS and LGS performance </vt:lpstr>
      <vt:lpstr>Main Points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Max</dc:creator>
  <cp:keywords/>
  <cp:lastModifiedBy>Claire Max</cp:lastModifiedBy>
  <cp:revision>227</cp:revision>
  <cp:lastPrinted>2016-02-11T07:35:09Z</cp:lastPrinted>
  <dcterms:created xsi:type="dcterms:W3CDTF">2011-10-25T03:31:46Z</dcterms:created>
  <dcterms:modified xsi:type="dcterms:W3CDTF">2020-02-06T06:25:42Z</dcterms:modified>
</cp:coreProperties>
</file>